
<file path=[Content_Types].xml><?xml version="1.0" encoding="utf-8"?>
<Types xmlns="http://schemas.openxmlformats.org/package/2006/content-types">
  <Default Extension="gif" ContentType="image/gif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27"/>
  </p:notesMasterIdLst>
  <p:sldIdLst>
    <p:sldId id="256" r:id="rId2"/>
    <p:sldId id="361" r:id="rId3"/>
    <p:sldId id="275" r:id="rId4"/>
    <p:sldId id="360" r:id="rId5"/>
    <p:sldId id="332" r:id="rId6"/>
    <p:sldId id="338" r:id="rId7"/>
    <p:sldId id="347" r:id="rId8"/>
    <p:sldId id="348" r:id="rId9"/>
    <p:sldId id="349" r:id="rId10"/>
    <p:sldId id="357" r:id="rId11"/>
    <p:sldId id="364" r:id="rId12"/>
    <p:sldId id="342" r:id="rId13"/>
    <p:sldId id="362" r:id="rId14"/>
    <p:sldId id="369" r:id="rId15"/>
    <p:sldId id="353" r:id="rId16"/>
    <p:sldId id="351" r:id="rId17"/>
    <p:sldId id="352" r:id="rId18"/>
    <p:sldId id="367" r:id="rId19"/>
    <p:sldId id="350" r:id="rId20"/>
    <p:sldId id="368" r:id="rId21"/>
    <p:sldId id="359" r:id="rId22"/>
    <p:sldId id="343" r:id="rId23"/>
    <p:sldId id="366" r:id="rId24"/>
    <p:sldId id="358" r:id="rId25"/>
    <p:sldId id="363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A6EE30-1750-4278-AA53-4994903E353A}">
  <a:tblStyle styleId="{5FA6EE30-1750-4278-AA53-4994903E35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79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2204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7339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3044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8754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5673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3428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075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9049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42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5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616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171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766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583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230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361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699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dab33caf8f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dab33caf8f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99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8441760" y="908819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8378022" y="-116473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7833036" y="-107682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"/>
          <p:cNvSpPr/>
          <p:nvPr/>
        </p:nvSpPr>
        <p:spPr>
          <a:xfrm flipH="1">
            <a:off x="8496218" y="4471301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8040350" y="4025570"/>
            <a:ext cx="2274300" cy="22743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8648389" y="27605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"/>
          <p:cNvSpPr/>
          <p:nvPr/>
        </p:nvSpPr>
        <p:spPr>
          <a:xfrm rot="10800000">
            <a:off x="8615208" y="412460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"/>
          <p:cNvSpPr/>
          <p:nvPr/>
        </p:nvSpPr>
        <p:spPr>
          <a:xfrm rot="10800000">
            <a:off x="8183557" y="477446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"/>
          <p:cNvSpPr/>
          <p:nvPr/>
        </p:nvSpPr>
        <p:spPr>
          <a:xfrm rot="10800000">
            <a:off x="8817294" y="231213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80" r:id="rId3"/>
    <p:sldLayoutId id="2147483681" r:id="rId4"/>
    <p:sldLayoutId id="2147483682" r:id="rId5"/>
    <p:sldLayoutId id="2147483683" r:id="rId6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15.png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10.gif"/><Relationship Id="rId5" Type="http://schemas.microsoft.com/office/2007/relationships/media" Target="../media/media4.mp3"/><Relationship Id="rId10" Type="http://schemas.openxmlformats.org/officeDocument/2006/relationships/notesSlide" Target="../notesSlides/notesSlide9.xml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ctrTitle"/>
          </p:nvPr>
        </p:nvSpPr>
        <p:spPr>
          <a:xfrm>
            <a:off x="3745684" y="1394015"/>
            <a:ext cx="5079966" cy="992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Estado do Projeto 15</a:t>
            </a:r>
            <a:br>
              <a:rPr lang="en" sz="54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" sz="5400" b="1" dirty="0">
                <a:latin typeface="Calibri" panose="020F0502020204030204" pitchFamily="34" charset="0"/>
                <a:cs typeface="Calibri" panose="020F0502020204030204" pitchFamily="34" charset="0"/>
              </a:rPr>
              <a:t>ESCAPE THE SHIP</a:t>
            </a:r>
            <a:endParaRPr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09" name="Google Shape;1109;p41"/>
          <p:cNvGrpSpPr/>
          <p:nvPr/>
        </p:nvGrpSpPr>
        <p:grpSpPr>
          <a:xfrm>
            <a:off x="-1412979" y="1264873"/>
            <a:ext cx="2812459" cy="2602251"/>
            <a:chOff x="4730175" y="1009275"/>
            <a:chExt cx="2967982" cy="2746149"/>
          </a:xfrm>
        </p:grpSpPr>
        <p:sp>
          <p:nvSpPr>
            <p:cNvPr id="1110" name="Google Shape;1110;p41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" name="Google Shape;1306;p46"/>
          <p:cNvGrpSpPr/>
          <p:nvPr/>
        </p:nvGrpSpPr>
        <p:grpSpPr>
          <a:xfrm>
            <a:off x="973456" y="3430827"/>
            <a:ext cx="3754365" cy="1677571"/>
            <a:chOff x="659524" y="978426"/>
            <a:chExt cx="5052301" cy="2257531"/>
          </a:xfrm>
        </p:grpSpPr>
        <p:sp>
          <p:nvSpPr>
            <p:cNvPr id="37" name="Google Shape;1307;p46"/>
            <p:cNvSpPr/>
            <p:nvPr/>
          </p:nvSpPr>
          <p:spPr>
            <a:xfrm>
              <a:off x="659524" y="1589173"/>
              <a:ext cx="1183623" cy="388411"/>
            </a:xfrm>
            <a:custGeom>
              <a:avLst/>
              <a:gdLst/>
              <a:ahLst/>
              <a:cxnLst/>
              <a:rect l="l" t="t" r="r" b="b"/>
              <a:pathLst>
                <a:path w="63135" h="20718" extrusionOk="0">
                  <a:moveTo>
                    <a:pt x="49498" y="1"/>
                  </a:moveTo>
                  <a:cubicBezTo>
                    <a:pt x="30935" y="1"/>
                    <a:pt x="22071" y="14087"/>
                    <a:pt x="0" y="16686"/>
                  </a:cubicBezTo>
                  <a:cubicBezTo>
                    <a:pt x="970" y="16635"/>
                    <a:pt x="1922" y="16611"/>
                    <a:pt x="2858" y="16611"/>
                  </a:cubicBezTo>
                  <a:cubicBezTo>
                    <a:pt x="15179" y="16611"/>
                    <a:pt x="24776" y="20718"/>
                    <a:pt x="35637" y="20718"/>
                  </a:cubicBezTo>
                  <a:cubicBezTo>
                    <a:pt x="42970" y="20718"/>
                    <a:pt x="50879" y="18846"/>
                    <a:pt x="60591" y="12574"/>
                  </a:cubicBezTo>
                  <a:lnTo>
                    <a:pt x="63134" y="2236"/>
                  </a:lnTo>
                  <a:cubicBezTo>
                    <a:pt x="57981" y="660"/>
                    <a:pt x="53513" y="1"/>
                    <a:pt x="49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308;p46"/>
            <p:cNvSpPr/>
            <p:nvPr/>
          </p:nvSpPr>
          <p:spPr>
            <a:xfrm>
              <a:off x="1112405" y="1637315"/>
              <a:ext cx="736289" cy="241543"/>
            </a:xfrm>
            <a:custGeom>
              <a:avLst/>
              <a:gdLst/>
              <a:ahLst/>
              <a:cxnLst/>
              <a:rect l="l" t="t" r="r" b="b"/>
              <a:pathLst>
                <a:path w="39274" h="12884" extrusionOk="0">
                  <a:moveTo>
                    <a:pt x="30796" y="1"/>
                  </a:moveTo>
                  <a:cubicBezTo>
                    <a:pt x="19253" y="1"/>
                    <a:pt x="13727" y="8762"/>
                    <a:pt x="0" y="10374"/>
                  </a:cubicBezTo>
                  <a:cubicBezTo>
                    <a:pt x="598" y="10343"/>
                    <a:pt x="1186" y="10329"/>
                    <a:pt x="1764" y="10329"/>
                  </a:cubicBezTo>
                  <a:cubicBezTo>
                    <a:pt x="9430" y="10329"/>
                    <a:pt x="15398" y="12883"/>
                    <a:pt x="22155" y="12883"/>
                  </a:cubicBezTo>
                  <a:cubicBezTo>
                    <a:pt x="26716" y="12883"/>
                    <a:pt x="31637" y="11719"/>
                    <a:pt x="37681" y="7820"/>
                  </a:cubicBezTo>
                  <a:lnTo>
                    <a:pt x="39273" y="1391"/>
                  </a:lnTo>
                  <a:cubicBezTo>
                    <a:pt x="36070" y="411"/>
                    <a:pt x="33293" y="1"/>
                    <a:pt x="307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309;p46"/>
            <p:cNvSpPr/>
            <p:nvPr/>
          </p:nvSpPr>
          <p:spPr>
            <a:xfrm>
              <a:off x="1654164" y="1543975"/>
              <a:ext cx="530011" cy="399172"/>
            </a:xfrm>
            <a:custGeom>
              <a:avLst/>
              <a:gdLst/>
              <a:ahLst/>
              <a:cxnLst/>
              <a:rect l="l" t="t" r="r" b="b"/>
              <a:pathLst>
                <a:path w="28271" h="21292" extrusionOk="0">
                  <a:moveTo>
                    <a:pt x="2698" y="1"/>
                  </a:moveTo>
                  <a:cubicBezTo>
                    <a:pt x="1688" y="191"/>
                    <a:pt x="987" y="1153"/>
                    <a:pt x="583" y="2639"/>
                  </a:cubicBezTo>
                  <a:cubicBezTo>
                    <a:pt x="405" y="3340"/>
                    <a:pt x="286" y="4136"/>
                    <a:pt x="226" y="5051"/>
                  </a:cubicBezTo>
                  <a:cubicBezTo>
                    <a:pt x="1" y="8438"/>
                    <a:pt x="678" y="12917"/>
                    <a:pt x="1890" y="16304"/>
                  </a:cubicBezTo>
                  <a:cubicBezTo>
                    <a:pt x="2092" y="16886"/>
                    <a:pt x="2318" y="17409"/>
                    <a:pt x="2555" y="17908"/>
                  </a:cubicBezTo>
                  <a:cubicBezTo>
                    <a:pt x="3150" y="19204"/>
                    <a:pt x="3863" y="20214"/>
                    <a:pt x="4623" y="20796"/>
                  </a:cubicBezTo>
                  <a:cubicBezTo>
                    <a:pt x="5061" y="21114"/>
                    <a:pt x="5524" y="21291"/>
                    <a:pt x="6006" y="21291"/>
                  </a:cubicBezTo>
                  <a:cubicBezTo>
                    <a:pt x="6099" y="21291"/>
                    <a:pt x="6192" y="21285"/>
                    <a:pt x="6287" y="21271"/>
                  </a:cubicBezTo>
                  <a:lnTo>
                    <a:pt x="7855" y="20225"/>
                  </a:lnTo>
                  <a:lnTo>
                    <a:pt x="11563" y="17766"/>
                  </a:lnTo>
                  <a:lnTo>
                    <a:pt x="28270" y="6655"/>
                  </a:lnTo>
                  <a:lnTo>
                    <a:pt x="6857" y="1070"/>
                  </a:lnTo>
                  <a:lnTo>
                    <a:pt x="2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310;p46"/>
            <p:cNvSpPr/>
            <p:nvPr/>
          </p:nvSpPr>
          <p:spPr>
            <a:xfrm>
              <a:off x="721894" y="1959420"/>
              <a:ext cx="1183623" cy="388467"/>
            </a:xfrm>
            <a:custGeom>
              <a:avLst/>
              <a:gdLst/>
              <a:ahLst/>
              <a:cxnLst/>
              <a:rect l="l" t="t" r="r" b="b"/>
              <a:pathLst>
                <a:path w="63135" h="20721" extrusionOk="0">
                  <a:moveTo>
                    <a:pt x="49499" y="0"/>
                  </a:moveTo>
                  <a:cubicBezTo>
                    <a:pt x="30936" y="0"/>
                    <a:pt x="22071" y="14086"/>
                    <a:pt x="0" y="16685"/>
                  </a:cubicBezTo>
                  <a:cubicBezTo>
                    <a:pt x="961" y="16635"/>
                    <a:pt x="1905" y="16612"/>
                    <a:pt x="2833" y="16612"/>
                  </a:cubicBezTo>
                  <a:cubicBezTo>
                    <a:pt x="15162" y="16612"/>
                    <a:pt x="24763" y="20721"/>
                    <a:pt x="35629" y="20721"/>
                  </a:cubicBezTo>
                  <a:cubicBezTo>
                    <a:pt x="42964" y="20721"/>
                    <a:pt x="50875" y="18848"/>
                    <a:pt x="60592" y="12574"/>
                  </a:cubicBezTo>
                  <a:lnTo>
                    <a:pt x="63135" y="2235"/>
                  </a:lnTo>
                  <a:cubicBezTo>
                    <a:pt x="57981" y="659"/>
                    <a:pt x="53513" y="0"/>
                    <a:pt x="49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311;p46"/>
            <p:cNvSpPr/>
            <p:nvPr/>
          </p:nvSpPr>
          <p:spPr>
            <a:xfrm>
              <a:off x="1174775" y="2008012"/>
              <a:ext cx="736289" cy="241524"/>
            </a:xfrm>
            <a:custGeom>
              <a:avLst/>
              <a:gdLst/>
              <a:ahLst/>
              <a:cxnLst/>
              <a:rect l="l" t="t" r="r" b="b"/>
              <a:pathLst>
                <a:path w="39274" h="12883" extrusionOk="0">
                  <a:moveTo>
                    <a:pt x="30788" y="0"/>
                  </a:moveTo>
                  <a:cubicBezTo>
                    <a:pt x="19237" y="0"/>
                    <a:pt x="13728" y="8762"/>
                    <a:pt x="0" y="10374"/>
                  </a:cubicBezTo>
                  <a:cubicBezTo>
                    <a:pt x="599" y="10342"/>
                    <a:pt x="1186" y="10328"/>
                    <a:pt x="1764" y="10328"/>
                  </a:cubicBezTo>
                  <a:cubicBezTo>
                    <a:pt x="9430" y="10328"/>
                    <a:pt x="15398" y="12883"/>
                    <a:pt x="22155" y="12883"/>
                  </a:cubicBezTo>
                  <a:cubicBezTo>
                    <a:pt x="26716" y="12883"/>
                    <a:pt x="31637" y="11719"/>
                    <a:pt x="37681" y="7819"/>
                  </a:cubicBezTo>
                  <a:lnTo>
                    <a:pt x="39274" y="1390"/>
                  </a:lnTo>
                  <a:cubicBezTo>
                    <a:pt x="36066" y="410"/>
                    <a:pt x="33286" y="0"/>
                    <a:pt x="30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312;p46"/>
            <p:cNvSpPr/>
            <p:nvPr/>
          </p:nvSpPr>
          <p:spPr>
            <a:xfrm>
              <a:off x="1716534" y="1913997"/>
              <a:ext cx="530011" cy="399753"/>
            </a:xfrm>
            <a:custGeom>
              <a:avLst/>
              <a:gdLst/>
              <a:ahLst/>
              <a:cxnLst/>
              <a:rect l="l" t="t" r="r" b="b"/>
              <a:pathLst>
                <a:path w="28271" h="21323" extrusionOk="0">
                  <a:moveTo>
                    <a:pt x="2710" y="0"/>
                  </a:moveTo>
                  <a:cubicBezTo>
                    <a:pt x="2128" y="107"/>
                    <a:pt x="1653" y="464"/>
                    <a:pt x="1296" y="1034"/>
                  </a:cubicBezTo>
                  <a:cubicBezTo>
                    <a:pt x="999" y="1450"/>
                    <a:pt x="773" y="1985"/>
                    <a:pt x="595" y="2638"/>
                  </a:cubicBezTo>
                  <a:cubicBezTo>
                    <a:pt x="405" y="3351"/>
                    <a:pt x="274" y="4159"/>
                    <a:pt x="227" y="5074"/>
                  </a:cubicBezTo>
                  <a:cubicBezTo>
                    <a:pt x="1" y="8461"/>
                    <a:pt x="678" y="12953"/>
                    <a:pt x="1890" y="16339"/>
                  </a:cubicBezTo>
                  <a:cubicBezTo>
                    <a:pt x="2104" y="16922"/>
                    <a:pt x="2318" y="17433"/>
                    <a:pt x="2556" y="17943"/>
                  </a:cubicBezTo>
                  <a:cubicBezTo>
                    <a:pt x="3510" y="19963"/>
                    <a:pt x="4678" y="21323"/>
                    <a:pt x="5964" y="21323"/>
                  </a:cubicBezTo>
                  <a:cubicBezTo>
                    <a:pt x="6071" y="21323"/>
                    <a:pt x="6179" y="21314"/>
                    <a:pt x="6287" y="21294"/>
                  </a:cubicBezTo>
                  <a:lnTo>
                    <a:pt x="10066" y="18787"/>
                  </a:lnTo>
                  <a:lnTo>
                    <a:pt x="28270" y="6667"/>
                  </a:lnTo>
                  <a:lnTo>
                    <a:pt x="8937" y="1616"/>
                  </a:lnTo>
                  <a:lnTo>
                    <a:pt x="4540" y="476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313;p46"/>
            <p:cNvSpPr/>
            <p:nvPr/>
          </p:nvSpPr>
          <p:spPr>
            <a:xfrm>
              <a:off x="1847536" y="1944067"/>
              <a:ext cx="398778" cy="321932"/>
            </a:xfrm>
            <a:custGeom>
              <a:avLst/>
              <a:gdLst/>
              <a:ahLst/>
              <a:cxnLst/>
              <a:rect l="l" t="t" r="r" b="b"/>
              <a:pathLst>
                <a:path w="21271" h="17172" extrusionOk="0">
                  <a:moveTo>
                    <a:pt x="1925" y="0"/>
                  </a:moveTo>
                  <a:cubicBezTo>
                    <a:pt x="1664" y="642"/>
                    <a:pt x="1319" y="1486"/>
                    <a:pt x="1058" y="2460"/>
                  </a:cubicBezTo>
                  <a:cubicBezTo>
                    <a:pt x="903" y="2983"/>
                    <a:pt x="761" y="3506"/>
                    <a:pt x="642" y="4064"/>
                  </a:cubicBezTo>
                  <a:cubicBezTo>
                    <a:pt x="178" y="6263"/>
                    <a:pt x="0" y="8972"/>
                    <a:pt x="725" y="11883"/>
                  </a:cubicBezTo>
                  <a:cubicBezTo>
                    <a:pt x="761" y="12002"/>
                    <a:pt x="784" y="12145"/>
                    <a:pt x="832" y="12264"/>
                  </a:cubicBezTo>
                  <a:cubicBezTo>
                    <a:pt x="1260" y="13856"/>
                    <a:pt x="1961" y="15520"/>
                    <a:pt x="3054" y="17171"/>
                  </a:cubicBezTo>
                  <a:lnTo>
                    <a:pt x="21271" y="5051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314;p46"/>
            <p:cNvSpPr/>
            <p:nvPr/>
          </p:nvSpPr>
          <p:spPr>
            <a:xfrm>
              <a:off x="1778248" y="1564034"/>
              <a:ext cx="405921" cy="313008"/>
            </a:xfrm>
            <a:custGeom>
              <a:avLst/>
              <a:gdLst/>
              <a:ahLst/>
              <a:cxnLst/>
              <a:rect l="l" t="t" r="r" b="b"/>
              <a:pathLst>
                <a:path w="21652" h="16696" extrusionOk="0">
                  <a:moveTo>
                    <a:pt x="238" y="0"/>
                  </a:moveTo>
                  <a:cubicBezTo>
                    <a:pt x="84" y="915"/>
                    <a:pt x="0" y="1794"/>
                    <a:pt x="12" y="2638"/>
                  </a:cubicBezTo>
                  <a:cubicBezTo>
                    <a:pt x="0" y="3220"/>
                    <a:pt x="12" y="3815"/>
                    <a:pt x="72" y="4397"/>
                  </a:cubicBezTo>
                  <a:cubicBezTo>
                    <a:pt x="262" y="6773"/>
                    <a:pt x="904" y="8972"/>
                    <a:pt x="1676" y="10873"/>
                  </a:cubicBezTo>
                  <a:cubicBezTo>
                    <a:pt x="1807" y="11194"/>
                    <a:pt x="1961" y="11491"/>
                    <a:pt x="2080" y="11800"/>
                  </a:cubicBezTo>
                  <a:cubicBezTo>
                    <a:pt x="3019" y="13844"/>
                    <a:pt x="4100" y="15531"/>
                    <a:pt x="4944" y="16696"/>
                  </a:cubicBezTo>
                  <a:lnTo>
                    <a:pt x="21651" y="558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315;p46"/>
            <p:cNvSpPr/>
            <p:nvPr/>
          </p:nvSpPr>
          <p:spPr>
            <a:xfrm>
              <a:off x="1103482" y="1015357"/>
              <a:ext cx="2936665" cy="442235"/>
            </a:xfrm>
            <a:custGeom>
              <a:avLst/>
              <a:gdLst/>
              <a:ahLst/>
              <a:cxnLst/>
              <a:rect l="l" t="t" r="r" b="b"/>
              <a:pathLst>
                <a:path w="156643" h="23589" extrusionOk="0">
                  <a:moveTo>
                    <a:pt x="69302" y="1"/>
                  </a:moveTo>
                  <a:lnTo>
                    <a:pt x="1" y="4956"/>
                  </a:lnTo>
                  <a:lnTo>
                    <a:pt x="39025" y="10196"/>
                  </a:lnTo>
                  <a:lnTo>
                    <a:pt x="61662" y="23588"/>
                  </a:lnTo>
                  <a:lnTo>
                    <a:pt x="156642" y="7606"/>
                  </a:lnTo>
                  <a:lnTo>
                    <a:pt x="69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316;p46"/>
            <p:cNvSpPr/>
            <p:nvPr/>
          </p:nvSpPr>
          <p:spPr>
            <a:xfrm>
              <a:off x="1095621" y="1014721"/>
              <a:ext cx="2944497" cy="238127"/>
            </a:xfrm>
            <a:custGeom>
              <a:avLst/>
              <a:gdLst/>
              <a:ahLst/>
              <a:cxnLst/>
              <a:rect l="l" t="t" r="r" b="b"/>
              <a:pathLst>
                <a:path w="156643" h="12668" extrusionOk="0">
                  <a:moveTo>
                    <a:pt x="69302" y="1"/>
                  </a:moveTo>
                  <a:lnTo>
                    <a:pt x="1" y="4956"/>
                  </a:lnTo>
                  <a:lnTo>
                    <a:pt x="39025" y="10196"/>
                  </a:lnTo>
                  <a:lnTo>
                    <a:pt x="71786" y="8663"/>
                  </a:lnTo>
                  <a:lnTo>
                    <a:pt x="126507" y="12668"/>
                  </a:lnTo>
                  <a:lnTo>
                    <a:pt x="156642" y="7606"/>
                  </a:lnTo>
                  <a:lnTo>
                    <a:pt x="69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317;p46"/>
            <p:cNvSpPr/>
            <p:nvPr/>
          </p:nvSpPr>
          <p:spPr>
            <a:xfrm>
              <a:off x="1884729" y="1080820"/>
              <a:ext cx="3827096" cy="1210451"/>
            </a:xfrm>
            <a:custGeom>
              <a:avLst/>
              <a:gdLst/>
              <a:ahLst/>
              <a:cxnLst/>
              <a:rect l="l" t="t" r="r" b="b"/>
              <a:pathLst>
                <a:path w="204139" h="64566" extrusionOk="0">
                  <a:moveTo>
                    <a:pt x="145121" y="0"/>
                  </a:moveTo>
                  <a:cubicBezTo>
                    <a:pt x="141309" y="0"/>
                    <a:pt x="137500" y="305"/>
                    <a:pt x="133720" y="941"/>
                  </a:cubicBezTo>
                  <a:lnTo>
                    <a:pt x="29649" y="18468"/>
                  </a:lnTo>
                  <a:lnTo>
                    <a:pt x="10030" y="21760"/>
                  </a:lnTo>
                  <a:cubicBezTo>
                    <a:pt x="1" y="23460"/>
                    <a:pt x="6699" y="64565"/>
                    <a:pt x="16605" y="64565"/>
                  </a:cubicBezTo>
                  <a:cubicBezTo>
                    <a:pt x="16804" y="64565"/>
                    <a:pt x="17005" y="64549"/>
                    <a:pt x="17207" y="64515"/>
                  </a:cubicBezTo>
                  <a:lnTo>
                    <a:pt x="145127" y="42983"/>
                  </a:lnTo>
                  <a:cubicBezTo>
                    <a:pt x="152126" y="41782"/>
                    <a:pt x="158900" y="39537"/>
                    <a:pt x="165162" y="36269"/>
                  </a:cubicBezTo>
                  <a:lnTo>
                    <a:pt x="182024" y="27511"/>
                  </a:lnTo>
                  <a:lnTo>
                    <a:pt x="192671" y="21974"/>
                  </a:lnTo>
                  <a:lnTo>
                    <a:pt x="202546" y="16828"/>
                  </a:lnTo>
                  <a:cubicBezTo>
                    <a:pt x="204138" y="16032"/>
                    <a:pt x="203877" y="13656"/>
                    <a:pt x="202166" y="13192"/>
                  </a:cubicBezTo>
                  <a:lnTo>
                    <a:pt x="197056" y="11790"/>
                  </a:lnTo>
                  <a:lnTo>
                    <a:pt x="186254" y="8795"/>
                  </a:lnTo>
                  <a:lnTo>
                    <a:pt x="162964" y="2426"/>
                  </a:lnTo>
                  <a:cubicBezTo>
                    <a:pt x="162476" y="2307"/>
                    <a:pt x="161966" y="2153"/>
                    <a:pt x="161490" y="2046"/>
                  </a:cubicBezTo>
                  <a:cubicBezTo>
                    <a:pt x="156594" y="834"/>
                    <a:pt x="151556" y="133"/>
                    <a:pt x="146518" y="14"/>
                  </a:cubicBezTo>
                  <a:cubicBezTo>
                    <a:pt x="146052" y="5"/>
                    <a:pt x="145587" y="0"/>
                    <a:pt x="145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318;p46"/>
            <p:cNvSpPr/>
            <p:nvPr/>
          </p:nvSpPr>
          <p:spPr>
            <a:xfrm>
              <a:off x="5295061" y="1246147"/>
              <a:ext cx="416607" cy="350447"/>
            </a:xfrm>
            <a:custGeom>
              <a:avLst/>
              <a:gdLst/>
              <a:ahLst/>
              <a:cxnLst/>
              <a:rect l="l" t="t" r="r" b="b"/>
              <a:pathLst>
                <a:path w="22222" h="18693" extrusionOk="0">
                  <a:moveTo>
                    <a:pt x="4325" y="0"/>
                  </a:moveTo>
                  <a:cubicBezTo>
                    <a:pt x="3767" y="891"/>
                    <a:pt x="3280" y="1830"/>
                    <a:pt x="2852" y="2745"/>
                  </a:cubicBezTo>
                  <a:cubicBezTo>
                    <a:pt x="630" y="7712"/>
                    <a:pt x="0" y="13511"/>
                    <a:pt x="107" y="18692"/>
                  </a:cubicBezTo>
                  <a:lnTo>
                    <a:pt x="10754" y="13155"/>
                  </a:lnTo>
                  <a:lnTo>
                    <a:pt x="20653" y="8009"/>
                  </a:lnTo>
                  <a:cubicBezTo>
                    <a:pt x="22221" y="7213"/>
                    <a:pt x="21972" y="4848"/>
                    <a:pt x="20249" y="4385"/>
                  </a:cubicBezTo>
                  <a:lnTo>
                    <a:pt x="15139" y="2983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319;p46"/>
            <p:cNvSpPr/>
            <p:nvPr/>
          </p:nvSpPr>
          <p:spPr>
            <a:xfrm>
              <a:off x="5496437" y="1302499"/>
              <a:ext cx="214996" cy="190493"/>
            </a:xfrm>
            <a:custGeom>
              <a:avLst/>
              <a:gdLst/>
              <a:ahLst/>
              <a:cxnLst/>
              <a:rect l="l" t="t" r="r" b="b"/>
              <a:pathLst>
                <a:path w="11468" h="10161" extrusionOk="0">
                  <a:moveTo>
                    <a:pt x="4373" y="1"/>
                  </a:moveTo>
                  <a:cubicBezTo>
                    <a:pt x="1842" y="2603"/>
                    <a:pt x="535" y="6287"/>
                    <a:pt x="0" y="10161"/>
                  </a:cubicBezTo>
                  <a:lnTo>
                    <a:pt x="9887" y="5015"/>
                  </a:lnTo>
                  <a:cubicBezTo>
                    <a:pt x="11467" y="4219"/>
                    <a:pt x="11218" y="1854"/>
                    <a:pt x="9495" y="1391"/>
                  </a:cubicBezTo>
                  <a:lnTo>
                    <a:pt x="4373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320;p46"/>
            <p:cNvSpPr/>
            <p:nvPr/>
          </p:nvSpPr>
          <p:spPr>
            <a:xfrm>
              <a:off x="2188518" y="1080726"/>
              <a:ext cx="2723299" cy="1029913"/>
            </a:xfrm>
            <a:custGeom>
              <a:avLst/>
              <a:gdLst/>
              <a:ahLst/>
              <a:cxnLst/>
              <a:rect l="l" t="t" r="r" b="b"/>
              <a:pathLst>
                <a:path w="145262" h="54936" extrusionOk="0">
                  <a:moveTo>
                    <a:pt x="128731" y="0"/>
                  </a:moveTo>
                  <a:cubicBezTo>
                    <a:pt x="124976" y="0"/>
                    <a:pt x="121216" y="314"/>
                    <a:pt x="117491" y="946"/>
                  </a:cubicBezTo>
                  <a:lnTo>
                    <a:pt x="6884" y="19578"/>
                  </a:lnTo>
                  <a:cubicBezTo>
                    <a:pt x="1" y="20735"/>
                    <a:pt x="5634" y="54936"/>
                    <a:pt x="12479" y="54936"/>
                  </a:cubicBezTo>
                  <a:cubicBezTo>
                    <a:pt x="12595" y="54936"/>
                    <a:pt x="12710" y="54926"/>
                    <a:pt x="12826" y="54906"/>
                  </a:cubicBezTo>
                  <a:lnTo>
                    <a:pt x="123028" y="36357"/>
                  </a:lnTo>
                  <a:cubicBezTo>
                    <a:pt x="132535" y="34753"/>
                    <a:pt x="139938" y="27171"/>
                    <a:pt x="141162" y="17606"/>
                  </a:cubicBezTo>
                  <a:cubicBezTo>
                    <a:pt x="141815" y="12496"/>
                    <a:pt x="143075" y="7196"/>
                    <a:pt x="145261" y="2051"/>
                  </a:cubicBezTo>
                  <a:cubicBezTo>
                    <a:pt x="139848" y="689"/>
                    <a:pt x="134295" y="0"/>
                    <a:pt x="128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321;p46"/>
            <p:cNvSpPr/>
            <p:nvPr/>
          </p:nvSpPr>
          <p:spPr>
            <a:xfrm>
              <a:off x="1154060" y="1958764"/>
              <a:ext cx="3020860" cy="1277192"/>
            </a:xfrm>
            <a:custGeom>
              <a:avLst/>
              <a:gdLst/>
              <a:ahLst/>
              <a:cxnLst/>
              <a:rect l="l" t="t" r="r" b="b"/>
              <a:pathLst>
                <a:path w="161134" h="68126" extrusionOk="0">
                  <a:moveTo>
                    <a:pt x="161134" y="1"/>
                  </a:moveTo>
                  <a:lnTo>
                    <a:pt x="127826" y="5598"/>
                  </a:lnTo>
                  <a:lnTo>
                    <a:pt x="56183" y="17683"/>
                  </a:lnTo>
                  <a:lnTo>
                    <a:pt x="49006" y="28591"/>
                  </a:lnTo>
                  <a:lnTo>
                    <a:pt x="38252" y="45013"/>
                  </a:lnTo>
                  <a:lnTo>
                    <a:pt x="0" y="68126"/>
                  </a:lnTo>
                  <a:lnTo>
                    <a:pt x="0" y="68126"/>
                  </a:lnTo>
                  <a:lnTo>
                    <a:pt x="73841" y="46225"/>
                  </a:lnTo>
                  <a:lnTo>
                    <a:pt x="113209" y="25383"/>
                  </a:lnTo>
                  <a:lnTo>
                    <a:pt x="161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322;p46"/>
            <p:cNvSpPr/>
            <p:nvPr/>
          </p:nvSpPr>
          <p:spPr>
            <a:xfrm>
              <a:off x="1154060" y="1958764"/>
              <a:ext cx="3020860" cy="1277192"/>
            </a:xfrm>
            <a:custGeom>
              <a:avLst/>
              <a:gdLst/>
              <a:ahLst/>
              <a:cxnLst/>
              <a:rect l="l" t="t" r="r" b="b"/>
              <a:pathLst>
                <a:path w="161134" h="68126" extrusionOk="0">
                  <a:moveTo>
                    <a:pt x="161134" y="1"/>
                  </a:moveTo>
                  <a:lnTo>
                    <a:pt x="127826" y="5598"/>
                  </a:lnTo>
                  <a:lnTo>
                    <a:pt x="96656" y="21438"/>
                  </a:lnTo>
                  <a:lnTo>
                    <a:pt x="72819" y="33570"/>
                  </a:lnTo>
                  <a:lnTo>
                    <a:pt x="38252" y="45013"/>
                  </a:lnTo>
                  <a:lnTo>
                    <a:pt x="0" y="68126"/>
                  </a:lnTo>
                  <a:lnTo>
                    <a:pt x="0" y="68126"/>
                  </a:lnTo>
                  <a:lnTo>
                    <a:pt x="73841" y="46225"/>
                  </a:lnTo>
                  <a:lnTo>
                    <a:pt x="113209" y="25383"/>
                  </a:lnTo>
                  <a:lnTo>
                    <a:pt x="1611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323;p46"/>
            <p:cNvSpPr/>
            <p:nvPr/>
          </p:nvSpPr>
          <p:spPr>
            <a:xfrm>
              <a:off x="2072739" y="1958764"/>
              <a:ext cx="2101913" cy="536029"/>
            </a:xfrm>
            <a:custGeom>
              <a:avLst/>
              <a:gdLst/>
              <a:ahLst/>
              <a:cxnLst/>
              <a:rect l="l" t="t" r="r" b="b"/>
              <a:pathLst>
                <a:path w="112117" h="28592" extrusionOk="0">
                  <a:moveTo>
                    <a:pt x="112117" y="1"/>
                  </a:moveTo>
                  <a:lnTo>
                    <a:pt x="78821" y="5621"/>
                  </a:lnTo>
                  <a:lnTo>
                    <a:pt x="7166" y="17683"/>
                  </a:lnTo>
                  <a:lnTo>
                    <a:pt x="1" y="28591"/>
                  </a:lnTo>
                  <a:lnTo>
                    <a:pt x="1" y="28591"/>
                  </a:lnTo>
                  <a:cubicBezTo>
                    <a:pt x="14944" y="24049"/>
                    <a:pt x="30215" y="21301"/>
                    <a:pt x="42912" y="21301"/>
                  </a:cubicBezTo>
                  <a:cubicBezTo>
                    <a:pt x="44532" y="21301"/>
                    <a:pt x="46110" y="21346"/>
                    <a:pt x="47640" y="21438"/>
                  </a:cubicBezTo>
                  <a:cubicBezTo>
                    <a:pt x="54199" y="21853"/>
                    <a:pt x="59879" y="23101"/>
                    <a:pt x="64181" y="25383"/>
                  </a:cubicBezTo>
                  <a:lnTo>
                    <a:pt x="112117" y="1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324;p46"/>
            <p:cNvSpPr/>
            <p:nvPr/>
          </p:nvSpPr>
          <p:spPr>
            <a:xfrm>
              <a:off x="2032640" y="1081739"/>
              <a:ext cx="3240524" cy="1125319"/>
            </a:xfrm>
            <a:custGeom>
              <a:avLst/>
              <a:gdLst/>
              <a:ahLst/>
              <a:cxnLst/>
              <a:rect l="l" t="t" r="r" b="b"/>
              <a:pathLst>
                <a:path w="172851" h="60025" extrusionOk="0">
                  <a:moveTo>
                    <a:pt x="138628" y="1"/>
                  </a:moveTo>
                  <a:lnTo>
                    <a:pt x="138628" y="1"/>
                  </a:lnTo>
                  <a:cubicBezTo>
                    <a:pt x="138692" y="14044"/>
                    <a:pt x="125494" y="16574"/>
                    <a:pt x="108296" y="16574"/>
                  </a:cubicBezTo>
                  <a:cubicBezTo>
                    <a:pt x="98610" y="16574"/>
                    <a:pt x="87656" y="15771"/>
                    <a:pt x="77086" y="15771"/>
                  </a:cubicBezTo>
                  <a:cubicBezTo>
                    <a:pt x="71756" y="15771"/>
                    <a:pt x="66524" y="15975"/>
                    <a:pt x="61602" y="16589"/>
                  </a:cubicBezTo>
                  <a:cubicBezTo>
                    <a:pt x="41737" y="19070"/>
                    <a:pt x="30001" y="24240"/>
                    <a:pt x="24776" y="24240"/>
                  </a:cubicBezTo>
                  <a:cubicBezTo>
                    <a:pt x="21943" y="24240"/>
                    <a:pt x="21023" y="22721"/>
                    <a:pt x="21759" y="18431"/>
                  </a:cubicBezTo>
                  <a:lnTo>
                    <a:pt x="21759" y="18431"/>
                  </a:lnTo>
                  <a:lnTo>
                    <a:pt x="5063" y="21235"/>
                  </a:lnTo>
                  <a:cubicBezTo>
                    <a:pt x="1" y="33665"/>
                    <a:pt x="3031" y="47687"/>
                    <a:pt x="6929" y="55874"/>
                  </a:cubicBezTo>
                  <a:cubicBezTo>
                    <a:pt x="8144" y="58481"/>
                    <a:pt x="10799" y="60025"/>
                    <a:pt x="13614" y="60025"/>
                  </a:cubicBezTo>
                  <a:cubicBezTo>
                    <a:pt x="14045" y="60025"/>
                    <a:pt x="14480" y="59989"/>
                    <a:pt x="14914" y="59914"/>
                  </a:cubicBezTo>
                  <a:cubicBezTo>
                    <a:pt x="34283" y="56575"/>
                    <a:pt x="104084" y="44585"/>
                    <a:pt x="131165" y="40426"/>
                  </a:cubicBezTo>
                  <a:cubicBezTo>
                    <a:pt x="159482" y="36065"/>
                    <a:pt x="169226" y="22115"/>
                    <a:pt x="172851" y="7261"/>
                  </a:cubicBezTo>
                  <a:lnTo>
                    <a:pt x="155074" y="2401"/>
                  </a:lnTo>
                  <a:cubicBezTo>
                    <a:pt x="154575" y="2282"/>
                    <a:pt x="154076" y="2140"/>
                    <a:pt x="153600" y="2033"/>
                  </a:cubicBezTo>
                  <a:cubicBezTo>
                    <a:pt x="148704" y="809"/>
                    <a:pt x="143666" y="119"/>
                    <a:pt x="138628" y="1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325;p46"/>
            <p:cNvSpPr/>
            <p:nvPr/>
          </p:nvSpPr>
          <p:spPr>
            <a:xfrm>
              <a:off x="1392199" y="1269037"/>
              <a:ext cx="567656" cy="186425"/>
            </a:xfrm>
            <a:custGeom>
              <a:avLst/>
              <a:gdLst/>
              <a:ahLst/>
              <a:cxnLst/>
              <a:rect l="l" t="t" r="r" b="b"/>
              <a:pathLst>
                <a:path w="30279" h="9944" extrusionOk="0">
                  <a:moveTo>
                    <a:pt x="23738" y="0"/>
                  </a:moveTo>
                  <a:cubicBezTo>
                    <a:pt x="14833" y="0"/>
                    <a:pt x="10582" y="6762"/>
                    <a:pt x="0" y="8012"/>
                  </a:cubicBezTo>
                  <a:cubicBezTo>
                    <a:pt x="469" y="7987"/>
                    <a:pt x="930" y="7976"/>
                    <a:pt x="1382" y="7976"/>
                  </a:cubicBezTo>
                  <a:cubicBezTo>
                    <a:pt x="7280" y="7976"/>
                    <a:pt x="11881" y="9944"/>
                    <a:pt x="17084" y="9944"/>
                  </a:cubicBezTo>
                  <a:cubicBezTo>
                    <a:pt x="20603" y="9944"/>
                    <a:pt x="24397" y="9044"/>
                    <a:pt x="29054" y="6028"/>
                  </a:cubicBezTo>
                  <a:lnTo>
                    <a:pt x="30278" y="1073"/>
                  </a:lnTo>
                  <a:cubicBezTo>
                    <a:pt x="27806" y="316"/>
                    <a:pt x="25663" y="0"/>
                    <a:pt x="237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326;p46"/>
            <p:cNvSpPr/>
            <p:nvPr/>
          </p:nvSpPr>
          <p:spPr>
            <a:xfrm>
              <a:off x="1609172" y="1292189"/>
              <a:ext cx="353109" cy="115728"/>
            </a:xfrm>
            <a:custGeom>
              <a:avLst/>
              <a:gdLst/>
              <a:ahLst/>
              <a:cxnLst/>
              <a:rect l="l" t="t" r="r" b="b"/>
              <a:pathLst>
                <a:path w="18835" h="6173" extrusionOk="0">
                  <a:moveTo>
                    <a:pt x="14759" y="0"/>
                  </a:moveTo>
                  <a:cubicBezTo>
                    <a:pt x="9224" y="0"/>
                    <a:pt x="6583" y="4199"/>
                    <a:pt x="0" y="4971"/>
                  </a:cubicBezTo>
                  <a:cubicBezTo>
                    <a:pt x="285" y="4956"/>
                    <a:pt x="565" y="4949"/>
                    <a:pt x="840" y="4949"/>
                  </a:cubicBezTo>
                  <a:cubicBezTo>
                    <a:pt x="4517" y="4949"/>
                    <a:pt x="7377" y="6173"/>
                    <a:pt x="10615" y="6173"/>
                  </a:cubicBezTo>
                  <a:cubicBezTo>
                    <a:pt x="12805" y="6173"/>
                    <a:pt x="15168" y="5613"/>
                    <a:pt x="18074" y="3735"/>
                  </a:cubicBezTo>
                  <a:lnTo>
                    <a:pt x="18835" y="669"/>
                  </a:lnTo>
                  <a:cubicBezTo>
                    <a:pt x="17294" y="198"/>
                    <a:pt x="15959" y="0"/>
                    <a:pt x="14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327;p46"/>
            <p:cNvSpPr/>
            <p:nvPr/>
          </p:nvSpPr>
          <p:spPr>
            <a:xfrm>
              <a:off x="1868907" y="1247703"/>
              <a:ext cx="254216" cy="191374"/>
            </a:xfrm>
            <a:custGeom>
              <a:avLst/>
              <a:gdLst/>
              <a:ahLst/>
              <a:cxnLst/>
              <a:rect l="l" t="t" r="r" b="b"/>
              <a:pathLst>
                <a:path w="13560" h="10208" extrusionOk="0">
                  <a:moveTo>
                    <a:pt x="1296" y="0"/>
                  </a:moveTo>
                  <a:cubicBezTo>
                    <a:pt x="821" y="60"/>
                    <a:pt x="476" y="547"/>
                    <a:pt x="298" y="1248"/>
                  </a:cubicBezTo>
                  <a:lnTo>
                    <a:pt x="274" y="1248"/>
                  </a:lnTo>
                  <a:cubicBezTo>
                    <a:pt x="191" y="1581"/>
                    <a:pt x="132" y="1973"/>
                    <a:pt x="96" y="2413"/>
                  </a:cubicBezTo>
                  <a:cubicBezTo>
                    <a:pt x="1" y="4064"/>
                    <a:pt x="310" y="6203"/>
                    <a:pt x="904" y="7819"/>
                  </a:cubicBezTo>
                  <a:cubicBezTo>
                    <a:pt x="1011" y="8093"/>
                    <a:pt x="1106" y="8342"/>
                    <a:pt x="1237" y="8580"/>
                  </a:cubicBezTo>
                  <a:cubicBezTo>
                    <a:pt x="1689" y="9573"/>
                    <a:pt x="2264" y="10207"/>
                    <a:pt x="2877" y="10207"/>
                  </a:cubicBezTo>
                  <a:cubicBezTo>
                    <a:pt x="2924" y="10207"/>
                    <a:pt x="2972" y="10204"/>
                    <a:pt x="3019" y="10196"/>
                  </a:cubicBezTo>
                  <a:lnTo>
                    <a:pt x="4908" y="8948"/>
                  </a:lnTo>
                  <a:lnTo>
                    <a:pt x="13559" y="3173"/>
                  </a:lnTo>
                  <a:lnTo>
                    <a:pt x="3566" y="595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1328;p46"/>
            <p:cNvSpPr/>
            <p:nvPr/>
          </p:nvSpPr>
          <p:spPr>
            <a:xfrm>
              <a:off x="1930846" y="1258838"/>
              <a:ext cx="192274" cy="156635"/>
            </a:xfrm>
            <a:custGeom>
              <a:avLst/>
              <a:gdLst/>
              <a:ahLst/>
              <a:cxnLst/>
              <a:rect l="l" t="t" r="r" b="b"/>
              <a:pathLst>
                <a:path w="10256" h="8355" extrusionOk="0">
                  <a:moveTo>
                    <a:pt x="274" y="1"/>
                  </a:moveTo>
                  <a:cubicBezTo>
                    <a:pt x="155" y="428"/>
                    <a:pt x="119" y="844"/>
                    <a:pt x="83" y="1224"/>
                  </a:cubicBezTo>
                  <a:cubicBezTo>
                    <a:pt x="72" y="1510"/>
                    <a:pt x="36" y="1795"/>
                    <a:pt x="24" y="2044"/>
                  </a:cubicBezTo>
                  <a:cubicBezTo>
                    <a:pt x="0" y="3458"/>
                    <a:pt x="202" y="4671"/>
                    <a:pt x="511" y="5764"/>
                  </a:cubicBezTo>
                  <a:cubicBezTo>
                    <a:pt x="511" y="5788"/>
                    <a:pt x="535" y="5788"/>
                    <a:pt x="535" y="5788"/>
                  </a:cubicBezTo>
                  <a:cubicBezTo>
                    <a:pt x="796" y="6798"/>
                    <a:pt x="1200" y="7665"/>
                    <a:pt x="1604" y="8354"/>
                  </a:cubicBezTo>
                  <a:lnTo>
                    <a:pt x="10255" y="257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6E6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1329;p46"/>
            <p:cNvSpPr/>
            <p:nvPr/>
          </p:nvSpPr>
          <p:spPr>
            <a:xfrm>
              <a:off x="1943594" y="978426"/>
              <a:ext cx="1611966" cy="509857"/>
            </a:xfrm>
            <a:custGeom>
              <a:avLst/>
              <a:gdLst/>
              <a:ahLst/>
              <a:cxnLst/>
              <a:rect l="l" t="t" r="r" b="b"/>
              <a:pathLst>
                <a:path w="85983" h="27196" extrusionOk="0">
                  <a:moveTo>
                    <a:pt x="61048" y="0"/>
                  </a:moveTo>
                  <a:cubicBezTo>
                    <a:pt x="59466" y="0"/>
                    <a:pt x="57884" y="132"/>
                    <a:pt x="56323" y="390"/>
                  </a:cubicBezTo>
                  <a:lnTo>
                    <a:pt x="49609" y="1519"/>
                  </a:lnTo>
                  <a:lnTo>
                    <a:pt x="9742" y="8245"/>
                  </a:lnTo>
                  <a:lnTo>
                    <a:pt x="5262" y="8981"/>
                  </a:lnTo>
                  <a:lnTo>
                    <a:pt x="4252" y="9148"/>
                  </a:lnTo>
                  <a:cubicBezTo>
                    <a:pt x="0" y="9893"/>
                    <a:pt x="2839" y="27196"/>
                    <a:pt x="6994" y="27196"/>
                  </a:cubicBezTo>
                  <a:cubicBezTo>
                    <a:pt x="7077" y="27196"/>
                    <a:pt x="7162" y="27189"/>
                    <a:pt x="7246" y="27174"/>
                  </a:cubicBezTo>
                  <a:lnTo>
                    <a:pt x="61136" y="18119"/>
                  </a:lnTo>
                  <a:cubicBezTo>
                    <a:pt x="64083" y="17608"/>
                    <a:pt x="66911" y="16658"/>
                    <a:pt x="69572" y="15279"/>
                  </a:cubicBezTo>
                  <a:lnTo>
                    <a:pt x="76655" y="11608"/>
                  </a:lnTo>
                  <a:lnTo>
                    <a:pt x="81146" y="9267"/>
                  </a:lnTo>
                  <a:lnTo>
                    <a:pt x="85317" y="7092"/>
                  </a:lnTo>
                  <a:cubicBezTo>
                    <a:pt x="85983" y="6759"/>
                    <a:pt x="85888" y="5773"/>
                    <a:pt x="85151" y="5571"/>
                  </a:cubicBezTo>
                  <a:lnTo>
                    <a:pt x="82988" y="4989"/>
                  </a:lnTo>
                  <a:lnTo>
                    <a:pt x="78437" y="3729"/>
                  </a:lnTo>
                  <a:lnTo>
                    <a:pt x="68622" y="1020"/>
                  </a:lnTo>
                  <a:cubicBezTo>
                    <a:pt x="68420" y="960"/>
                    <a:pt x="68218" y="913"/>
                    <a:pt x="68016" y="877"/>
                  </a:cubicBezTo>
                  <a:cubicBezTo>
                    <a:pt x="65738" y="288"/>
                    <a:pt x="63393" y="0"/>
                    <a:pt x="6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1330;p46"/>
            <p:cNvSpPr/>
            <p:nvPr/>
          </p:nvSpPr>
          <p:spPr>
            <a:xfrm>
              <a:off x="3379942" y="1047882"/>
              <a:ext cx="175327" cy="147937"/>
            </a:xfrm>
            <a:custGeom>
              <a:avLst/>
              <a:gdLst/>
              <a:ahLst/>
              <a:cxnLst/>
              <a:rect l="l" t="t" r="r" b="b"/>
              <a:pathLst>
                <a:path w="9352" h="7891" extrusionOk="0">
                  <a:moveTo>
                    <a:pt x="1818" y="0"/>
                  </a:moveTo>
                  <a:cubicBezTo>
                    <a:pt x="1580" y="381"/>
                    <a:pt x="1390" y="773"/>
                    <a:pt x="1200" y="1165"/>
                  </a:cubicBezTo>
                  <a:cubicBezTo>
                    <a:pt x="261" y="3268"/>
                    <a:pt x="0" y="5704"/>
                    <a:pt x="36" y="7891"/>
                  </a:cubicBezTo>
                  <a:lnTo>
                    <a:pt x="4527" y="5562"/>
                  </a:lnTo>
                  <a:lnTo>
                    <a:pt x="8687" y="3387"/>
                  </a:lnTo>
                  <a:cubicBezTo>
                    <a:pt x="9352" y="3054"/>
                    <a:pt x="9245" y="2056"/>
                    <a:pt x="8520" y="1866"/>
                  </a:cubicBezTo>
                  <a:lnTo>
                    <a:pt x="6369" y="1272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331;p46"/>
            <p:cNvSpPr/>
            <p:nvPr/>
          </p:nvSpPr>
          <p:spPr>
            <a:xfrm>
              <a:off x="3464808" y="1071709"/>
              <a:ext cx="90457" cy="80446"/>
            </a:xfrm>
            <a:custGeom>
              <a:avLst/>
              <a:gdLst/>
              <a:ahLst/>
              <a:cxnLst/>
              <a:rect l="l" t="t" r="r" b="b"/>
              <a:pathLst>
                <a:path w="4825" h="4291" extrusionOk="0">
                  <a:moveTo>
                    <a:pt x="1842" y="1"/>
                  </a:moveTo>
                  <a:cubicBezTo>
                    <a:pt x="773" y="1106"/>
                    <a:pt x="202" y="2651"/>
                    <a:pt x="0" y="4291"/>
                  </a:cubicBezTo>
                  <a:lnTo>
                    <a:pt x="4160" y="2116"/>
                  </a:lnTo>
                  <a:cubicBezTo>
                    <a:pt x="4825" y="1783"/>
                    <a:pt x="4718" y="785"/>
                    <a:pt x="3993" y="595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1332;p46"/>
            <p:cNvSpPr/>
            <p:nvPr/>
          </p:nvSpPr>
          <p:spPr>
            <a:xfrm>
              <a:off x="2090792" y="978988"/>
              <a:ext cx="1127925" cy="433386"/>
            </a:xfrm>
            <a:custGeom>
              <a:avLst/>
              <a:gdLst/>
              <a:ahLst/>
              <a:cxnLst/>
              <a:rect l="l" t="t" r="r" b="b"/>
              <a:pathLst>
                <a:path w="60164" h="23117" extrusionOk="0">
                  <a:moveTo>
                    <a:pt x="53196" y="0"/>
                  </a:moveTo>
                  <a:cubicBezTo>
                    <a:pt x="51614" y="0"/>
                    <a:pt x="50033" y="132"/>
                    <a:pt x="48471" y="396"/>
                  </a:cubicBezTo>
                  <a:lnTo>
                    <a:pt x="41757" y="1525"/>
                  </a:lnTo>
                  <a:lnTo>
                    <a:pt x="1890" y="8238"/>
                  </a:lnTo>
                  <a:cubicBezTo>
                    <a:pt x="0" y="8536"/>
                    <a:pt x="345" y="14715"/>
                    <a:pt x="1593" y="19028"/>
                  </a:cubicBezTo>
                  <a:cubicBezTo>
                    <a:pt x="2273" y="21354"/>
                    <a:pt x="3225" y="23116"/>
                    <a:pt x="4240" y="23116"/>
                  </a:cubicBezTo>
                  <a:cubicBezTo>
                    <a:pt x="4288" y="23116"/>
                    <a:pt x="4337" y="23112"/>
                    <a:pt x="4385" y="23104"/>
                  </a:cubicBezTo>
                  <a:lnTo>
                    <a:pt x="50788" y="15297"/>
                  </a:lnTo>
                  <a:cubicBezTo>
                    <a:pt x="54793" y="14631"/>
                    <a:pt x="57906" y="11435"/>
                    <a:pt x="58417" y="7407"/>
                  </a:cubicBezTo>
                  <a:cubicBezTo>
                    <a:pt x="58714" y="5268"/>
                    <a:pt x="59225" y="3022"/>
                    <a:pt x="60164" y="871"/>
                  </a:cubicBezTo>
                  <a:cubicBezTo>
                    <a:pt x="57880" y="290"/>
                    <a:pt x="55538" y="0"/>
                    <a:pt x="531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1333;p46"/>
            <p:cNvSpPr/>
            <p:nvPr/>
          </p:nvSpPr>
          <p:spPr>
            <a:xfrm>
              <a:off x="2029078" y="1007333"/>
              <a:ext cx="844125" cy="343248"/>
            </a:xfrm>
            <a:custGeom>
              <a:avLst/>
              <a:gdLst/>
              <a:ahLst/>
              <a:cxnLst/>
              <a:rect l="l" t="t" r="r" b="b"/>
              <a:pathLst>
                <a:path w="45026" h="18309" extrusionOk="0">
                  <a:moveTo>
                    <a:pt x="45025" y="1"/>
                  </a:moveTo>
                  <a:lnTo>
                    <a:pt x="5158" y="6715"/>
                  </a:lnTo>
                  <a:lnTo>
                    <a:pt x="678" y="7451"/>
                  </a:lnTo>
                  <a:cubicBezTo>
                    <a:pt x="1" y="11634"/>
                    <a:pt x="607" y="15829"/>
                    <a:pt x="4873" y="17516"/>
                  </a:cubicBezTo>
                  <a:cubicBezTo>
                    <a:pt x="6133" y="18024"/>
                    <a:pt x="7720" y="18309"/>
                    <a:pt x="9691" y="18309"/>
                  </a:cubicBezTo>
                  <a:cubicBezTo>
                    <a:pt x="11270" y="18309"/>
                    <a:pt x="13096" y="18126"/>
                    <a:pt x="15199" y="17730"/>
                  </a:cubicBezTo>
                  <a:cubicBezTo>
                    <a:pt x="34984" y="13963"/>
                    <a:pt x="35935" y="6620"/>
                    <a:pt x="45025" y="1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1334;p46"/>
            <p:cNvSpPr/>
            <p:nvPr/>
          </p:nvSpPr>
          <p:spPr>
            <a:xfrm>
              <a:off x="1283937" y="1786951"/>
              <a:ext cx="611975" cy="200917"/>
            </a:xfrm>
            <a:custGeom>
              <a:avLst/>
              <a:gdLst/>
              <a:ahLst/>
              <a:cxnLst/>
              <a:rect l="l" t="t" r="r" b="b"/>
              <a:pathLst>
                <a:path w="32643" h="10717" extrusionOk="0">
                  <a:moveTo>
                    <a:pt x="25594" y="1"/>
                  </a:moveTo>
                  <a:cubicBezTo>
                    <a:pt x="15992" y="1"/>
                    <a:pt x="11403" y="7292"/>
                    <a:pt x="0" y="8631"/>
                  </a:cubicBezTo>
                  <a:cubicBezTo>
                    <a:pt x="500" y="8605"/>
                    <a:pt x="990" y="8593"/>
                    <a:pt x="1473" y="8593"/>
                  </a:cubicBezTo>
                  <a:cubicBezTo>
                    <a:pt x="7844" y="8593"/>
                    <a:pt x="12806" y="10717"/>
                    <a:pt x="18421" y="10717"/>
                  </a:cubicBezTo>
                  <a:cubicBezTo>
                    <a:pt x="22212" y="10717"/>
                    <a:pt x="26301" y="9748"/>
                    <a:pt x="31324" y="6504"/>
                  </a:cubicBezTo>
                  <a:lnTo>
                    <a:pt x="32643" y="1157"/>
                  </a:lnTo>
                  <a:cubicBezTo>
                    <a:pt x="29979" y="341"/>
                    <a:pt x="27669" y="1"/>
                    <a:pt x="2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1335;p46"/>
            <p:cNvSpPr/>
            <p:nvPr/>
          </p:nvSpPr>
          <p:spPr>
            <a:xfrm>
              <a:off x="1518064" y="1811846"/>
              <a:ext cx="380743" cy="125008"/>
            </a:xfrm>
            <a:custGeom>
              <a:avLst/>
              <a:gdLst/>
              <a:ahLst/>
              <a:cxnLst/>
              <a:rect l="l" t="t" r="r" b="b"/>
              <a:pathLst>
                <a:path w="20309" h="6668" extrusionOk="0">
                  <a:moveTo>
                    <a:pt x="15917" y="0"/>
                  </a:moveTo>
                  <a:cubicBezTo>
                    <a:pt x="9944" y="0"/>
                    <a:pt x="7092" y="4528"/>
                    <a:pt x="0" y="5378"/>
                  </a:cubicBezTo>
                  <a:cubicBezTo>
                    <a:pt x="314" y="5361"/>
                    <a:pt x="623" y="5354"/>
                    <a:pt x="927" y="5354"/>
                  </a:cubicBezTo>
                  <a:cubicBezTo>
                    <a:pt x="4885" y="5354"/>
                    <a:pt x="7971" y="6667"/>
                    <a:pt x="11459" y="6667"/>
                  </a:cubicBezTo>
                  <a:cubicBezTo>
                    <a:pt x="13820" y="6667"/>
                    <a:pt x="16365" y="6065"/>
                    <a:pt x="19488" y="4047"/>
                  </a:cubicBezTo>
                  <a:lnTo>
                    <a:pt x="20308" y="720"/>
                  </a:lnTo>
                  <a:cubicBezTo>
                    <a:pt x="18648" y="212"/>
                    <a:pt x="17209" y="0"/>
                    <a:pt x="15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1336;p46"/>
            <p:cNvSpPr/>
            <p:nvPr/>
          </p:nvSpPr>
          <p:spPr>
            <a:xfrm>
              <a:off x="1797857" y="1763855"/>
              <a:ext cx="274688" cy="206504"/>
            </a:xfrm>
            <a:custGeom>
              <a:avLst/>
              <a:gdLst/>
              <a:ahLst/>
              <a:cxnLst/>
              <a:rect l="l" t="t" r="r" b="b"/>
              <a:pathLst>
                <a:path w="14652" h="11015" extrusionOk="0">
                  <a:moveTo>
                    <a:pt x="1414" y="0"/>
                  </a:moveTo>
                  <a:cubicBezTo>
                    <a:pt x="891" y="71"/>
                    <a:pt x="535" y="594"/>
                    <a:pt x="345" y="1355"/>
                  </a:cubicBezTo>
                  <a:lnTo>
                    <a:pt x="297" y="1343"/>
                  </a:lnTo>
                  <a:cubicBezTo>
                    <a:pt x="214" y="1711"/>
                    <a:pt x="155" y="2127"/>
                    <a:pt x="107" y="2603"/>
                  </a:cubicBezTo>
                  <a:cubicBezTo>
                    <a:pt x="0" y="4385"/>
                    <a:pt x="345" y="6690"/>
                    <a:pt x="986" y="8437"/>
                  </a:cubicBezTo>
                  <a:cubicBezTo>
                    <a:pt x="1081" y="8734"/>
                    <a:pt x="1188" y="9007"/>
                    <a:pt x="1343" y="9257"/>
                  </a:cubicBezTo>
                  <a:cubicBezTo>
                    <a:pt x="1842" y="10322"/>
                    <a:pt x="2455" y="11014"/>
                    <a:pt x="3125" y="11014"/>
                  </a:cubicBezTo>
                  <a:cubicBezTo>
                    <a:pt x="3172" y="11014"/>
                    <a:pt x="3220" y="11011"/>
                    <a:pt x="3268" y="11004"/>
                  </a:cubicBezTo>
                  <a:lnTo>
                    <a:pt x="5300" y="9661"/>
                  </a:lnTo>
                  <a:lnTo>
                    <a:pt x="14652" y="3434"/>
                  </a:lnTo>
                  <a:lnTo>
                    <a:pt x="3862" y="64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1337;p46"/>
            <p:cNvSpPr/>
            <p:nvPr/>
          </p:nvSpPr>
          <p:spPr>
            <a:xfrm>
              <a:off x="1864689" y="1775872"/>
              <a:ext cx="207854" cy="169102"/>
            </a:xfrm>
            <a:custGeom>
              <a:avLst/>
              <a:gdLst/>
              <a:ahLst/>
              <a:cxnLst/>
              <a:rect l="l" t="t" r="r" b="b"/>
              <a:pathLst>
                <a:path w="11087" h="9020" extrusionOk="0">
                  <a:moveTo>
                    <a:pt x="297" y="1"/>
                  </a:moveTo>
                  <a:cubicBezTo>
                    <a:pt x="178" y="464"/>
                    <a:pt x="143" y="904"/>
                    <a:pt x="95" y="1332"/>
                  </a:cubicBezTo>
                  <a:cubicBezTo>
                    <a:pt x="83" y="1629"/>
                    <a:pt x="48" y="1926"/>
                    <a:pt x="36" y="2211"/>
                  </a:cubicBezTo>
                  <a:cubicBezTo>
                    <a:pt x="0" y="3720"/>
                    <a:pt x="226" y="5051"/>
                    <a:pt x="570" y="6216"/>
                  </a:cubicBezTo>
                  <a:cubicBezTo>
                    <a:pt x="570" y="6251"/>
                    <a:pt x="582" y="6251"/>
                    <a:pt x="582" y="6251"/>
                  </a:cubicBezTo>
                  <a:cubicBezTo>
                    <a:pt x="867" y="7333"/>
                    <a:pt x="1307" y="8271"/>
                    <a:pt x="1747" y="9020"/>
                  </a:cubicBezTo>
                  <a:lnTo>
                    <a:pt x="11087" y="279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1338;p46"/>
            <p:cNvSpPr/>
            <p:nvPr/>
          </p:nvSpPr>
          <p:spPr>
            <a:xfrm>
              <a:off x="1878430" y="1474106"/>
              <a:ext cx="1737725" cy="549302"/>
            </a:xfrm>
            <a:custGeom>
              <a:avLst/>
              <a:gdLst/>
              <a:ahLst/>
              <a:cxnLst/>
              <a:rect l="l" t="t" r="r" b="b"/>
              <a:pathLst>
                <a:path w="92691" h="29300" extrusionOk="0">
                  <a:moveTo>
                    <a:pt x="65793" y="1"/>
                  </a:moveTo>
                  <a:cubicBezTo>
                    <a:pt x="64091" y="1"/>
                    <a:pt x="62388" y="142"/>
                    <a:pt x="60702" y="424"/>
                  </a:cubicBezTo>
                  <a:lnTo>
                    <a:pt x="53477" y="1636"/>
                  </a:lnTo>
                  <a:lnTo>
                    <a:pt x="10485" y="8873"/>
                  </a:lnTo>
                  <a:lnTo>
                    <a:pt x="5648" y="9681"/>
                  </a:lnTo>
                  <a:lnTo>
                    <a:pt x="4543" y="9859"/>
                  </a:lnTo>
                  <a:cubicBezTo>
                    <a:pt x="0" y="10628"/>
                    <a:pt x="3062" y="29299"/>
                    <a:pt x="7549" y="29299"/>
                  </a:cubicBezTo>
                  <a:cubicBezTo>
                    <a:pt x="7640" y="29299"/>
                    <a:pt x="7731" y="29292"/>
                    <a:pt x="7823" y="29276"/>
                  </a:cubicBezTo>
                  <a:lnTo>
                    <a:pt x="65919" y="19496"/>
                  </a:lnTo>
                  <a:cubicBezTo>
                    <a:pt x="69103" y="18962"/>
                    <a:pt x="72145" y="17928"/>
                    <a:pt x="75009" y="16454"/>
                  </a:cubicBezTo>
                  <a:lnTo>
                    <a:pt x="82650" y="12485"/>
                  </a:lnTo>
                  <a:lnTo>
                    <a:pt x="87474" y="9966"/>
                  </a:lnTo>
                  <a:lnTo>
                    <a:pt x="91978" y="7625"/>
                  </a:lnTo>
                  <a:cubicBezTo>
                    <a:pt x="92691" y="7257"/>
                    <a:pt x="92584" y="6199"/>
                    <a:pt x="91800" y="5985"/>
                  </a:cubicBezTo>
                  <a:lnTo>
                    <a:pt x="89459" y="5356"/>
                  </a:lnTo>
                  <a:lnTo>
                    <a:pt x="84563" y="4001"/>
                  </a:lnTo>
                  <a:lnTo>
                    <a:pt x="73975" y="1090"/>
                  </a:lnTo>
                  <a:cubicBezTo>
                    <a:pt x="73750" y="1030"/>
                    <a:pt x="73536" y="971"/>
                    <a:pt x="73322" y="947"/>
                  </a:cubicBezTo>
                  <a:cubicBezTo>
                    <a:pt x="70856" y="315"/>
                    <a:pt x="68326" y="1"/>
                    <a:pt x="65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339;p46"/>
            <p:cNvSpPr/>
            <p:nvPr/>
          </p:nvSpPr>
          <p:spPr>
            <a:xfrm>
              <a:off x="3427165" y="1549112"/>
              <a:ext cx="188919" cy="159073"/>
            </a:xfrm>
            <a:custGeom>
              <a:avLst/>
              <a:gdLst/>
              <a:ahLst/>
              <a:cxnLst/>
              <a:rect l="l" t="t" r="r" b="b"/>
              <a:pathLst>
                <a:path w="10077" h="8485" extrusionOk="0">
                  <a:moveTo>
                    <a:pt x="1961" y="0"/>
                  </a:moveTo>
                  <a:cubicBezTo>
                    <a:pt x="1711" y="404"/>
                    <a:pt x="1486" y="832"/>
                    <a:pt x="1295" y="1248"/>
                  </a:cubicBezTo>
                  <a:cubicBezTo>
                    <a:pt x="285" y="3494"/>
                    <a:pt x="0" y="6120"/>
                    <a:pt x="48" y="8484"/>
                  </a:cubicBezTo>
                  <a:lnTo>
                    <a:pt x="4872" y="5977"/>
                  </a:lnTo>
                  <a:lnTo>
                    <a:pt x="9364" y="3648"/>
                  </a:lnTo>
                  <a:cubicBezTo>
                    <a:pt x="10077" y="3268"/>
                    <a:pt x="9970" y="2198"/>
                    <a:pt x="9186" y="1996"/>
                  </a:cubicBezTo>
                  <a:lnTo>
                    <a:pt x="6869" y="1355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1340;p46"/>
            <p:cNvSpPr/>
            <p:nvPr/>
          </p:nvSpPr>
          <p:spPr>
            <a:xfrm>
              <a:off x="3518498" y="1574270"/>
              <a:ext cx="97581" cy="86688"/>
            </a:xfrm>
            <a:custGeom>
              <a:avLst/>
              <a:gdLst/>
              <a:ahLst/>
              <a:cxnLst/>
              <a:rect l="l" t="t" r="r" b="b"/>
              <a:pathLst>
                <a:path w="5205" h="4624" extrusionOk="0">
                  <a:moveTo>
                    <a:pt x="1997" y="1"/>
                  </a:moveTo>
                  <a:cubicBezTo>
                    <a:pt x="832" y="1189"/>
                    <a:pt x="238" y="2865"/>
                    <a:pt x="0" y="4623"/>
                  </a:cubicBezTo>
                  <a:lnTo>
                    <a:pt x="4492" y="2282"/>
                  </a:lnTo>
                  <a:cubicBezTo>
                    <a:pt x="5205" y="1914"/>
                    <a:pt x="5098" y="844"/>
                    <a:pt x="4314" y="642"/>
                  </a:cubicBezTo>
                  <a:lnTo>
                    <a:pt x="1997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1341;p46"/>
            <p:cNvSpPr/>
            <p:nvPr/>
          </p:nvSpPr>
          <p:spPr>
            <a:xfrm>
              <a:off x="2037327" y="1473581"/>
              <a:ext cx="1215925" cy="467919"/>
            </a:xfrm>
            <a:custGeom>
              <a:avLst/>
              <a:gdLst/>
              <a:ahLst/>
              <a:cxnLst/>
              <a:rect l="l" t="t" r="r" b="b"/>
              <a:pathLst>
                <a:path w="64858" h="24959" extrusionOk="0">
                  <a:moveTo>
                    <a:pt x="57376" y="1"/>
                  </a:moveTo>
                  <a:cubicBezTo>
                    <a:pt x="55661" y="1"/>
                    <a:pt x="53945" y="144"/>
                    <a:pt x="52250" y="428"/>
                  </a:cubicBezTo>
                  <a:lnTo>
                    <a:pt x="45013" y="1641"/>
                  </a:lnTo>
                  <a:lnTo>
                    <a:pt x="2020" y="8877"/>
                  </a:lnTo>
                  <a:cubicBezTo>
                    <a:pt x="0" y="9246"/>
                    <a:pt x="357" y="15900"/>
                    <a:pt x="1711" y="20546"/>
                  </a:cubicBezTo>
                  <a:cubicBezTo>
                    <a:pt x="2445" y="23053"/>
                    <a:pt x="3458" y="24959"/>
                    <a:pt x="4546" y="24959"/>
                  </a:cubicBezTo>
                  <a:cubicBezTo>
                    <a:pt x="4603" y="24959"/>
                    <a:pt x="4661" y="24954"/>
                    <a:pt x="4718" y="24943"/>
                  </a:cubicBezTo>
                  <a:lnTo>
                    <a:pt x="54757" y="16506"/>
                  </a:lnTo>
                  <a:cubicBezTo>
                    <a:pt x="59083" y="15793"/>
                    <a:pt x="62422" y="12347"/>
                    <a:pt x="62980" y="7998"/>
                  </a:cubicBezTo>
                  <a:cubicBezTo>
                    <a:pt x="63301" y="5693"/>
                    <a:pt x="63859" y="3269"/>
                    <a:pt x="64858" y="939"/>
                  </a:cubicBezTo>
                  <a:cubicBezTo>
                    <a:pt x="62412" y="310"/>
                    <a:pt x="59895" y="1"/>
                    <a:pt x="57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1342;p46"/>
            <p:cNvSpPr/>
            <p:nvPr/>
          </p:nvSpPr>
          <p:spPr>
            <a:xfrm>
              <a:off x="1971170" y="1505001"/>
              <a:ext cx="910266" cy="370057"/>
            </a:xfrm>
            <a:custGeom>
              <a:avLst/>
              <a:gdLst/>
              <a:ahLst/>
              <a:cxnLst/>
              <a:rect l="l" t="t" r="r" b="b"/>
              <a:pathLst>
                <a:path w="48554" h="19739" extrusionOk="0">
                  <a:moveTo>
                    <a:pt x="48554" y="0"/>
                  </a:moveTo>
                  <a:lnTo>
                    <a:pt x="5573" y="7225"/>
                  </a:lnTo>
                  <a:lnTo>
                    <a:pt x="5573" y="7225"/>
                  </a:lnTo>
                  <a:lnTo>
                    <a:pt x="725" y="8033"/>
                  </a:lnTo>
                  <a:cubicBezTo>
                    <a:pt x="0" y="12537"/>
                    <a:pt x="654" y="17064"/>
                    <a:pt x="5252" y="18870"/>
                  </a:cubicBezTo>
                  <a:cubicBezTo>
                    <a:pt x="6621" y="19426"/>
                    <a:pt x="8340" y="19738"/>
                    <a:pt x="10474" y="19738"/>
                  </a:cubicBezTo>
                  <a:cubicBezTo>
                    <a:pt x="12174" y="19738"/>
                    <a:pt x="14138" y="19540"/>
                    <a:pt x="16399" y="19108"/>
                  </a:cubicBezTo>
                  <a:cubicBezTo>
                    <a:pt x="37729" y="15056"/>
                    <a:pt x="38750" y="7130"/>
                    <a:pt x="48554" y="0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1343;p46"/>
            <p:cNvSpPr/>
            <p:nvPr/>
          </p:nvSpPr>
          <p:spPr>
            <a:xfrm>
              <a:off x="3840172" y="1206291"/>
              <a:ext cx="657419" cy="136969"/>
            </a:xfrm>
            <a:custGeom>
              <a:avLst/>
              <a:gdLst/>
              <a:ahLst/>
              <a:cxnLst/>
              <a:rect l="l" t="t" r="r" b="b"/>
              <a:pathLst>
                <a:path w="35067" h="7306" extrusionOk="0">
                  <a:moveTo>
                    <a:pt x="33885" y="1"/>
                  </a:moveTo>
                  <a:cubicBezTo>
                    <a:pt x="33383" y="1"/>
                    <a:pt x="32925" y="347"/>
                    <a:pt x="32821" y="867"/>
                  </a:cubicBezTo>
                  <a:cubicBezTo>
                    <a:pt x="32702" y="1461"/>
                    <a:pt x="33094" y="2019"/>
                    <a:pt x="33677" y="2150"/>
                  </a:cubicBezTo>
                  <a:cubicBezTo>
                    <a:pt x="33748" y="2164"/>
                    <a:pt x="33820" y="2171"/>
                    <a:pt x="33890" y="2171"/>
                  </a:cubicBezTo>
                  <a:cubicBezTo>
                    <a:pt x="34399" y="2171"/>
                    <a:pt x="34844" y="1806"/>
                    <a:pt x="34948" y="1294"/>
                  </a:cubicBezTo>
                  <a:cubicBezTo>
                    <a:pt x="35067" y="700"/>
                    <a:pt x="34687" y="142"/>
                    <a:pt x="34104" y="23"/>
                  </a:cubicBezTo>
                  <a:cubicBezTo>
                    <a:pt x="34031" y="8"/>
                    <a:pt x="33957" y="1"/>
                    <a:pt x="33885" y="1"/>
                  </a:cubicBezTo>
                  <a:close/>
                  <a:moveTo>
                    <a:pt x="29799" y="643"/>
                  </a:moveTo>
                  <a:cubicBezTo>
                    <a:pt x="29291" y="643"/>
                    <a:pt x="28849" y="998"/>
                    <a:pt x="28745" y="1508"/>
                  </a:cubicBezTo>
                  <a:cubicBezTo>
                    <a:pt x="28626" y="2091"/>
                    <a:pt x="29007" y="2661"/>
                    <a:pt x="29589" y="2780"/>
                  </a:cubicBezTo>
                  <a:cubicBezTo>
                    <a:pt x="29661" y="2794"/>
                    <a:pt x="29733" y="2802"/>
                    <a:pt x="29803" y="2802"/>
                  </a:cubicBezTo>
                  <a:cubicBezTo>
                    <a:pt x="30305" y="2802"/>
                    <a:pt x="30756" y="2446"/>
                    <a:pt x="30860" y="1936"/>
                  </a:cubicBezTo>
                  <a:cubicBezTo>
                    <a:pt x="30979" y="1354"/>
                    <a:pt x="30599" y="783"/>
                    <a:pt x="30017" y="665"/>
                  </a:cubicBezTo>
                  <a:cubicBezTo>
                    <a:pt x="29943" y="650"/>
                    <a:pt x="29870" y="643"/>
                    <a:pt x="29799" y="643"/>
                  </a:cubicBezTo>
                  <a:close/>
                  <a:moveTo>
                    <a:pt x="25716" y="1273"/>
                  </a:moveTo>
                  <a:cubicBezTo>
                    <a:pt x="25206" y="1273"/>
                    <a:pt x="24762" y="1638"/>
                    <a:pt x="24657" y="2150"/>
                  </a:cubicBezTo>
                  <a:cubicBezTo>
                    <a:pt x="24539" y="2720"/>
                    <a:pt x="24919" y="3303"/>
                    <a:pt x="25501" y="3421"/>
                  </a:cubicBezTo>
                  <a:cubicBezTo>
                    <a:pt x="25573" y="3436"/>
                    <a:pt x="25645" y="3443"/>
                    <a:pt x="25716" y="3443"/>
                  </a:cubicBezTo>
                  <a:cubicBezTo>
                    <a:pt x="26220" y="3443"/>
                    <a:pt x="26680" y="3088"/>
                    <a:pt x="26785" y="2578"/>
                  </a:cubicBezTo>
                  <a:cubicBezTo>
                    <a:pt x="26903" y="1996"/>
                    <a:pt x="26511" y="1413"/>
                    <a:pt x="25929" y="1294"/>
                  </a:cubicBezTo>
                  <a:cubicBezTo>
                    <a:pt x="25857" y="1280"/>
                    <a:pt x="25786" y="1273"/>
                    <a:pt x="25716" y="1273"/>
                  </a:cubicBezTo>
                  <a:close/>
                  <a:moveTo>
                    <a:pt x="21623" y="1923"/>
                  </a:moveTo>
                  <a:cubicBezTo>
                    <a:pt x="21115" y="1923"/>
                    <a:pt x="20663" y="2287"/>
                    <a:pt x="20570" y="2804"/>
                  </a:cubicBezTo>
                  <a:cubicBezTo>
                    <a:pt x="20451" y="3374"/>
                    <a:pt x="20843" y="3956"/>
                    <a:pt x="21413" y="4075"/>
                  </a:cubicBezTo>
                  <a:cubicBezTo>
                    <a:pt x="21484" y="4089"/>
                    <a:pt x="21554" y="4096"/>
                    <a:pt x="21624" y="4096"/>
                  </a:cubicBezTo>
                  <a:cubicBezTo>
                    <a:pt x="22130" y="4096"/>
                    <a:pt x="22592" y="3733"/>
                    <a:pt x="22697" y="3231"/>
                  </a:cubicBezTo>
                  <a:cubicBezTo>
                    <a:pt x="22816" y="2649"/>
                    <a:pt x="22423" y="2067"/>
                    <a:pt x="21853" y="1948"/>
                  </a:cubicBezTo>
                  <a:cubicBezTo>
                    <a:pt x="21776" y="1931"/>
                    <a:pt x="21699" y="1923"/>
                    <a:pt x="21623" y="1923"/>
                  </a:cubicBezTo>
                  <a:close/>
                  <a:moveTo>
                    <a:pt x="17523" y="2567"/>
                  </a:moveTo>
                  <a:cubicBezTo>
                    <a:pt x="17023" y="2567"/>
                    <a:pt x="16574" y="2914"/>
                    <a:pt x="16470" y="3433"/>
                  </a:cubicBezTo>
                  <a:cubicBezTo>
                    <a:pt x="16351" y="4016"/>
                    <a:pt x="16732" y="4598"/>
                    <a:pt x="17314" y="4717"/>
                  </a:cubicBezTo>
                  <a:cubicBezTo>
                    <a:pt x="17384" y="4731"/>
                    <a:pt x="17455" y="4738"/>
                    <a:pt x="17524" y="4738"/>
                  </a:cubicBezTo>
                  <a:cubicBezTo>
                    <a:pt x="18030" y="4738"/>
                    <a:pt x="18493" y="4374"/>
                    <a:pt x="18597" y="3873"/>
                  </a:cubicBezTo>
                  <a:cubicBezTo>
                    <a:pt x="18716" y="3291"/>
                    <a:pt x="18324" y="2708"/>
                    <a:pt x="17742" y="2590"/>
                  </a:cubicBezTo>
                  <a:cubicBezTo>
                    <a:pt x="17668" y="2575"/>
                    <a:pt x="17595" y="2567"/>
                    <a:pt x="17523" y="2567"/>
                  </a:cubicBezTo>
                  <a:close/>
                  <a:moveTo>
                    <a:pt x="13447" y="3210"/>
                  </a:moveTo>
                  <a:cubicBezTo>
                    <a:pt x="12937" y="3210"/>
                    <a:pt x="12486" y="3565"/>
                    <a:pt x="12382" y="4075"/>
                  </a:cubicBezTo>
                  <a:cubicBezTo>
                    <a:pt x="12264" y="4657"/>
                    <a:pt x="12656" y="5240"/>
                    <a:pt x="13238" y="5358"/>
                  </a:cubicBezTo>
                  <a:cubicBezTo>
                    <a:pt x="13307" y="5373"/>
                    <a:pt x="13376" y="5380"/>
                    <a:pt x="13444" y="5380"/>
                  </a:cubicBezTo>
                  <a:cubicBezTo>
                    <a:pt x="13942" y="5380"/>
                    <a:pt x="14405" y="5015"/>
                    <a:pt x="14509" y="4503"/>
                  </a:cubicBezTo>
                  <a:cubicBezTo>
                    <a:pt x="14628" y="3932"/>
                    <a:pt x="14248" y="3350"/>
                    <a:pt x="13666" y="3231"/>
                  </a:cubicBezTo>
                  <a:cubicBezTo>
                    <a:pt x="13592" y="3217"/>
                    <a:pt x="13519" y="3210"/>
                    <a:pt x="13447" y="3210"/>
                  </a:cubicBezTo>
                  <a:close/>
                  <a:moveTo>
                    <a:pt x="9359" y="3851"/>
                  </a:moveTo>
                  <a:cubicBezTo>
                    <a:pt x="8847" y="3851"/>
                    <a:pt x="8390" y="4206"/>
                    <a:pt x="8306" y="4717"/>
                  </a:cubicBezTo>
                  <a:cubicBezTo>
                    <a:pt x="8188" y="5299"/>
                    <a:pt x="8568" y="5869"/>
                    <a:pt x="9150" y="5988"/>
                  </a:cubicBezTo>
                  <a:cubicBezTo>
                    <a:pt x="9222" y="6003"/>
                    <a:pt x="9294" y="6010"/>
                    <a:pt x="9365" y="6010"/>
                  </a:cubicBezTo>
                  <a:cubicBezTo>
                    <a:pt x="9867" y="6010"/>
                    <a:pt x="10318" y="5655"/>
                    <a:pt x="10422" y="5144"/>
                  </a:cubicBezTo>
                  <a:cubicBezTo>
                    <a:pt x="10540" y="4562"/>
                    <a:pt x="10160" y="3992"/>
                    <a:pt x="9578" y="3873"/>
                  </a:cubicBezTo>
                  <a:cubicBezTo>
                    <a:pt x="9505" y="3858"/>
                    <a:pt x="9431" y="3851"/>
                    <a:pt x="9359" y="3851"/>
                  </a:cubicBezTo>
                  <a:close/>
                  <a:moveTo>
                    <a:pt x="5233" y="4497"/>
                  </a:moveTo>
                  <a:cubicBezTo>
                    <a:pt x="4737" y="4497"/>
                    <a:pt x="4309" y="4859"/>
                    <a:pt x="4207" y="5370"/>
                  </a:cubicBezTo>
                  <a:cubicBezTo>
                    <a:pt x="4088" y="5953"/>
                    <a:pt x="4468" y="6523"/>
                    <a:pt x="5051" y="6642"/>
                  </a:cubicBezTo>
                  <a:cubicBezTo>
                    <a:pt x="5123" y="6656"/>
                    <a:pt x="5194" y="6663"/>
                    <a:pt x="5265" y="6663"/>
                  </a:cubicBezTo>
                  <a:cubicBezTo>
                    <a:pt x="5767" y="6663"/>
                    <a:pt x="6218" y="6308"/>
                    <a:pt x="6322" y="5798"/>
                  </a:cubicBezTo>
                  <a:cubicBezTo>
                    <a:pt x="6441" y="5216"/>
                    <a:pt x="6061" y="4645"/>
                    <a:pt x="5478" y="4527"/>
                  </a:cubicBezTo>
                  <a:cubicBezTo>
                    <a:pt x="5396" y="4507"/>
                    <a:pt x="5313" y="4497"/>
                    <a:pt x="5233" y="4497"/>
                  </a:cubicBezTo>
                  <a:close/>
                  <a:moveTo>
                    <a:pt x="1173" y="5135"/>
                  </a:moveTo>
                  <a:cubicBezTo>
                    <a:pt x="665" y="5135"/>
                    <a:pt x="223" y="5491"/>
                    <a:pt x="119" y="6012"/>
                  </a:cubicBezTo>
                  <a:cubicBezTo>
                    <a:pt x="0" y="6582"/>
                    <a:pt x="381" y="7165"/>
                    <a:pt x="963" y="7283"/>
                  </a:cubicBezTo>
                  <a:cubicBezTo>
                    <a:pt x="1035" y="7298"/>
                    <a:pt x="1107" y="7305"/>
                    <a:pt x="1178" y="7305"/>
                  </a:cubicBezTo>
                  <a:cubicBezTo>
                    <a:pt x="1682" y="7305"/>
                    <a:pt x="2142" y="6950"/>
                    <a:pt x="2246" y="6440"/>
                  </a:cubicBezTo>
                  <a:cubicBezTo>
                    <a:pt x="2365" y="5857"/>
                    <a:pt x="1973" y="5275"/>
                    <a:pt x="1391" y="5156"/>
                  </a:cubicBezTo>
                  <a:cubicBezTo>
                    <a:pt x="1317" y="5142"/>
                    <a:pt x="1245" y="5135"/>
                    <a:pt x="1173" y="5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1344;p46"/>
            <p:cNvSpPr/>
            <p:nvPr/>
          </p:nvSpPr>
          <p:spPr>
            <a:xfrm>
              <a:off x="3619861" y="1310767"/>
              <a:ext cx="657419" cy="136950"/>
            </a:xfrm>
            <a:custGeom>
              <a:avLst/>
              <a:gdLst/>
              <a:ahLst/>
              <a:cxnLst/>
              <a:rect l="l" t="t" r="r" b="b"/>
              <a:pathLst>
                <a:path w="35067" h="7305" extrusionOk="0">
                  <a:moveTo>
                    <a:pt x="33885" y="1"/>
                  </a:moveTo>
                  <a:cubicBezTo>
                    <a:pt x="33385" y="1"/>
                    <a:pt x="32937" y="348"/>
                    <a:pt x="32833" y="867"/>
                  </a:cubicBezTo>
                  <a:cubicBezTo>
                    <a:pt x="32714" y="1461"/>
                    <a:pt x="33094" y="2019"/>
                    <a:pt x="33676" y="2138"/>
                  </a:cubicBezTo>
                  <a:cubicBezTo>
                    <a:pt x="33750" y="2153"/>
                    <a:pt x="33823" y="2160"/>
                    <a:pt x="33894" y="2160"/>
                  </a:cubicBezTo>
                  <a:cubicBezTo>
                    <a:pt x="34402" y="2160"/>
                    <a:pt x="34844" y="1805"/>
                    <a:pt x="34948" y="1295"/>
                  </a:cubicBezTo>
                  <a:cubicBezTo>
                    <a:pt x="35067" y="700"/>
                    <a:pt x="34686" y="142"/>
                    <a:pt x="34104" y="23"/>
                  </a:cubicBezTo>
                  <a:cubicBezTo>
                    <a:pt x="34031" y="8"/>
                    <a:pt x="33957" y="1"/>
                    <a:pt x="33885" y="1"/>
                  </a:cubicBezTo>
                  <a:close/>
                  <a:moveTo>
                    <a:pt x="29803" y="632"/>
                  </a:moveTo>
                  <a:cubicBezTo>
                    <a:pt x="29294" y="632"/>
                    <a:pt x="28849" y="997"/>
                    <a:pt x="28745" y="1508"/>
                  </a:cubicBezTo>
                  <a:cubicBezTo>
                    <a:pt x="28626" y="2079"/>
                    <a:pt x="29006" y="2661"/>
                    <a:pt x="29589" y="2780"/>
                  </a:cubicBezTo>
                  <a:cubicBezTo>
                    <a:pt x="29661" y="2795"/>
                    <a:pt x="29733" y="2802"/>
                    <a:pt x="29804" y="2802"/>
                  </a:cubicBezTo>
                  <a:cubicBezTo>
                    <a:pt x="30308" y="2802"/>
                    <a:pt x="30768" y="2446"/>
                    <a:pt x="30872" y="1936"/>
                  </a:cubicBezTo>
                  <a:cubicBezTo>
                    <a:pt x="30991" y="1354"/>
                    <a:pt x="30599" y="772"/>
                    <a:pt x="30016" y="653"/>
                  </a:cubicBezTo>
                  <a:cubicBezTo>
                    <a:pt x="29945" y="638"/>
                    <a:pt x="29873" y="632"/>
                    <a:pt x="29803" y="632"/>
                  </a:cubicBezTo>
                  <a:close/>
                  <a:moveTo>
                    <a:pt x="25719" y="1273"/>
                  </a:moveTo>
                  <a:cubicBezTo>
                    <a:pt x="25215" y="1273"/>
                    <a:pt x="24762" y="1637"/>
                    <a:pt x="24657" y="2138"/>
                  </a:cubicBezTo>
                  <a:cubicBezTo>
                    <a:pt x="24538" y="2720"/>
                    <a:pt x="24919" y="3303"/>
                    <a:pt x="25501" y="3422"/>
                  </a:cubicBezTo>
                  <a:cubicBezTo>
                    <a:pt x="25571" y="3436"/>
                    <a:pt x="25642" y="3443"/>
                    <a:pt x="25712" y="3443"/>
                  </a:cubicBezTo>
                  <a:cubicBezTo>
                    <a:pt x="26217" y="3443"/>
                    <a:pt x="26680" y="3079"/>
                    <a:pt x="26784" y="2578"/>
                  </a:cubicBezTo>
                  <a:cubicBezTo>
                    <a:pt x="26903" y="1996"/>
                    <a:pt x="26511" y="1413"/>
                    <a:pt x="25929" y="1295"/>
                  </a:cubicBezTo>
                  <a:cubicBezTo>
                    <a:pt x="25858" y="1280"/>
                    <a:pt x="25788" y="1273"/>
                    <a:pt x="25719" y="1273"/>
                  </a:cubicBezTo>
                  <a:close/>
                  <a:moveTo>
                    <a:pt x="21629" y="1926"/>
                  </a:moveTo>
                  <a:cubicBezTo>
                    <a:pt x="21119" y="1926"/>
                    <a:pt x="20663" y="2273"/>
                    <a:pt x="20569" y="2792"/>
                  </a:cubicBezTo>
                  <a:cubicBezTo>
                    <a:pt x="20451" y="3374"/>
                    <a:pt x="20843" y="3956"/>
                    <a:pt x="21425" y="4075"/>
                  </a:cubicBezTo>
                  <a:cubicBezTo>
                    <a:pt x="21494" y="4090"/>
                    <a:pt x="21563" y="4096"/>
                    <a:pt x="21632" y="4096"/>
                  </a:cubicBezTo>
                  <a:cubicBezTo>
                    <a:pt x="22130" y="4096"/>
                    <a:pt x="22592" y="3733"/>
                    <a:pt x="22697" y="3231"/>
                  </a:cubicBezTo>
                  <a:cubicBezTo>
                    <a:pt x="22815" y="2649"/>
                    <a:pt x="22435" y="2067"/>
                    <a:pt x="21853" y="1948"/>
                  </a:cubicBezTo>
                  <a:cubicBezTo>
                    <a:pt x="21778" y="1933"/>
                    <a:pt x="21703" y="1926"/>
                    <a:pt x="21629" y="1926"/>
                  </a:cubicBezTo>
                  <a:close/>
                  <a:moveTo>
                    <a:pt x="17530" y="2568"/>
                  </a:moveTo>
                  <a:cubicBezTo>
                    <a:pt x="17022" y="2568"/>
                    <a:pt x="16574" y="2914"/>
                    <a:pt x="16470" y="3433"/>
                  </a:cubicBezTo>
                  <a:cubicBezTo>
                    <a:pt x="16351" y="4016"/>
                    <a:pt x="16743" y="4598"/>
                    <a:pt x="17325" y="4717"/>
                  </a:cubicBezTo>
                  <a:cubicBezTo>
                    <a:pt x="17394" y="4731"/>
                    <a:pt x="17463" y="4738"/>
                    <a:pt x="17532" y="4738"/>
                  </a:cubicBezTo>
                  <a:cubicBezTo>
                    <a:pt x="18030" y="4738"/>
                    <a:pt x="18492" y="4373"/>
                    <a:pt x="18597" y="3861"/>
                  </a:cubicBezTo>
                  <a:cubicBezTo>
                    <a:pt x="18716" y="3291"/>
                    <a:pt x="18335" y="2709"/>
                    <a:pt x="17753" y="2590"/>
                  </a:cubicBezTo>
                  <a:cubicBezTo>
                    <a:pt x="17678" y="2575"/>
                    <a:pt x="17604" y="2568"/>
                    <a:pt x="17530" y="2568"/>
                  </a:cubicBezTo>
                  <a:close/>
                  <a:moveTo>
                    <a:pt x="13448" y="3210"/>
                  </a:moveTo>
                  <a:cubicBezTo>
                    <a:pt x="12940" y="3210"/>
                    <a:pt x="12498" y="3565"/>
                    <a:pt x="12394" y="4075"/>
                  </a:cubicBezTo>
                  <a:cubicBezTo>
                    <a:pt x="12275" y="4657"/>
                    <a:pt x="12655" y="5228"/>
                    <a:pt x="13238" y="5347"/>
                  </a:cubicBezTo>
                  <a:cubicBezTo>
                    <a:pt x="13310" y="5361"/>
                    <a:pt x="13381" y="5368"/>
                    <a:pt x="13452" y="5368"/>
                  </a:cubicBezTo>
                  <a:cubicBezTo>
                    <a:pt x="13954" y="5368"/>
                    <a:pt x="14405" y="5013"/>
                    <a:pt x="14509" y="4503"/>
                  </a:cubicBezTo>
                  <a:cubicBezTo>
                    <a:pt x="14628" y="3921"/>
                    <a:pt x="14248" y="3350"/>
                    <a:pt x="13665" y="3231"/>
                  </a:cubicBezTo>
                  <a:cubicBezTo>
                    <a:pt x="13592" y="3217"/>
                    <a:pt x="13519" y="3210"/>
                    <a:pt x="13448" y="3210"/>
                  </a:cubicBezTo>
                  <a:close/>
                  <a:moveTo>
                    <a:pt x="9364" y="3840"/>
                  </a:moveTo>
                  <a:cubicBezTo>
                    <a:pt x="8852" y="3840"/>
                    <a:pt x="8400" y="4205"/>
                    <a:pt x="8306" y="4717"/>
                  </a:cubicBezTo>
                  <a:cubicBezTo>
                    <a:pt x="8187" y="5287"/>
                    <a:pt x="8568" y="5869"/>
                    <a:pt x="9150" y="5988"/>
                  </a:cubicBezTo>
                  <a:cubicBezTo>
                    <a:pt x="9222" y="6003"/>
                    <a:pt x="9294" y="6010"/>
                    <a:pt x="9365" y="6010"/>
                  </a:cubicBezTo>
                  <a:cubicBezTo>
                    <a:pt x="9869" y="6010"/>
                    <a:pt x="10329" y="5655"/>
                    <a:pt x="10433" y="5145"/>
                  </a:cubicBezTo>
                  <a:cubicBezTo>
                    <a:pt x="10552" y="4562"/>
                    <a:pt x="10160" y="3980"/>
                    <a:pt x="9578" y="3861"/>
                  </a:cubicBezTo>
                  <a:cubicBezTo>
                    <a:pt x="9506" y="3847"/>
                    <a:pt x="9434" y="3840"/>
                    <a:pt x="9364" y="3840"/>
                  </a:cubicBezTo>
                  <a:close/>
                  <a:moveTo>
                    <a:pt x="5261" y="4493"/>
                  </a:moveTo>
                  <a:cubicBezTo>
                    <a:pt x="4753" y="4493"/>
                    <a:pt x="4311" y="4850"/>
                    <a:pt x="4207" y="5370"/>
                  </a:cubicBezTo>
                  <a:cubicBezTo>
                    <a:pt x="4088" y="5941"/>
                    <a:pt x="4468" y="6523"/>
                    <a:pt x="5050" y="6642"/>
                  </a:cubicBezTo>
                  <a:cubicBezTo>
                    <a:pt x="5122" y="6657"/>
                    <a:pt x="5194" y="6664"/>
                    <a:pt x="5265" y="6664"/>
                  </a:cubicBezTo>
                  <a:cubicBezTo>
                    <a:pt x="5767" y="6664"/>
                    <a:pt x="6218" y="6308"/>
                    <a:pt x="6322" y="5798"/>
                  </a:cubicBezTo>
                  <a:cubicBezTo>
                    <a:pt x="6441" y="5216"/>
                    <a:pt x="6060" y="4634"/>
                    <a:pt x="5478" y="4515"/>
                  </a:cubicBezTo>
                  <a:cubicBezTo>
                    <a:pt x="5405" y="4500"/>
                    <a:pt x="5332" y="4493"/>
                    <a:pt x="5261" y="4493"/>
                  </a:cubicBezTo>
                  <a:close/>
                  <a:moveTo>
                    <a:pt x="1171" y="5134"/>
                  </a:moveTo>
                  <a:cubicBezTo>
                    <a:pt x="671" y="5134"/>
                    <a:pt x="223" y="5481"/>
                    <a:pt x="119" y="6000"/>
                  </a:cubicBezTo>
                  <a:cubicBezTo>
                    <a:pt x="0" y="6582"/>
                    <a:pt x="380" y="7165"/>
                    <a:pt x="963" y="7284"/>
                  </a:cubicBezTo>
                  <a:cubicBezTo>
                    <a:pt x="1033" y="7298"/>
                    <a:pt x="1104" y="7305"/>
                    <a:pt x="1173" y="7305"/>
                  </a:cubicBezTo>
                  <a:cubicBezTo>
                    <a:pt x="1679" y="7305"/>
                    <a:pt x="2141" y="6941"/>
                    <a:pt x="2246" y="6440"/>
                  </a:cubicBezTo>
                  <a:cubicBezTo>
                    <a:pt x="2365" y="5858"/>
                    <a:pt x="1973" y="5275"/>
                    <a:pt x="1390" y="5156"/>
                  </a:cubicBezTo>
                  <a:cubicBezTo>
                    <a:pt x="1317" y="5141"/>
                    <a:pt x="1244" y="5134"/>
                    <a:pt x="1171" y="5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5" name="Picture 18" descr="HD Black Among Us Character With Astronaut Helmet PNG | City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82" b="89450" l="10000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59161">
            <a:off x="3458106" y="3987373"/>
            <a:ext cx="925906" cy="126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CaixaDeTexto 75"/>
          <p:cNvSpPr txBox="1"/>
          <p:nvPr/>
        </p:nvSpPr>
        <p:spPr>
          <a:xfrm>
            <a:off x="5034890" y="2788428"/>
            <a:ext cx="4916587" cy="1537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Carlos Alberto Oliveira Portugal / nº 88028      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Constança Helena Teixeira Farinha da Silva / nº 88655</a:t>
            </a:r>
          </a:p>
          <a:p>
            <a:pPr defTabSz="914400" fontAlgn="base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 Ferreira Vaz / nº 88027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Francisco Miguel Vitorino Oliveira / nº 92593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Pedro Alexandre Gonçalves Valverde / nº 82799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500" dirty="0"/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6E552D04-3FAA-780A-E947-8590307C367C}"/>
              </a:ext>
            </a:extLst>
          </p:cNvPr>
          <p:cNvSpPr txBox="1"/>
          <p:nvPr/>
        </p:nvSpPr>
        <p:spPr>
          <a:xfrm>
            <a:off x="5034890" y="3995143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Cadeira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9A17804C-EB98-1F74-5CE3-00CDC078012E}"/>
              </a:ext>
            </a:extLst>
          </p:cNvPr>
          <p:cNvSpPr txBox="1"/>
          <p:nvPr/>
        </p:nvSpPr>
        <p:spPr>
          <a:xfrm>
            <a:off x="4688433" y="4225411"/>
            <a:ext cx="10502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Docente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6F55E616-4613-6A27-0721-63D66C0E5EA8}"/>
              </a:ext>
            </a:extLst>
          </p:cNvPr>
          <p:cNvSpPr txBox="1"/>
          <p:nvPr/>
        </p:nvSpPr>
        <p:spPr>
          <a:xfrm>
            <a:off x="4820352" y="4468888"/>
            <a:ext cx="1050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Ano Letivo</a:t>
            </a:r>
          </a:p>
        </p:txBody>
      </p:sp>
      <p:cxnSp>
        <p:nvCxnSpPr>
          <p:cNvPr id="80" name="Conexão reta 79">
            <a:extLst>
              <a:ext uri="{FF2B5EF4-FFF2-40B4-BE49-F238E27FC236}">
                <a16:creationId xmlns:a16="http://schemas.microsoft.com/office/drawing/2014/main" id="{DEAF0911-1B92-CD0D-4C30-B390920D4867}"/>
              </a:ext>
            </a:extLst>
          </p:cNvPr>
          <p:cNvCxnSpPr>
            <a:cxnSpLocks/>
          </p:cNvCxnSpPr>
          <p:nvPr/>
        </p:nvCxnSpPr>
        <p:spPr>
          <a:xfrm>
            <a:off x="5851253" y="4029392"/>
            <a:ext cx="5038" cy="6495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F139ED9E-CAE2-3054-FD94-CE8B53A18EDA}"/>
              </a:ext>
            </a:extLst>
          </p:cNvPr>
          <p:cNvSpPr txBox="1"/>
          <p:nvPr/>
        </p:nvSpPr>
        <p:spPr>
          <a:xfrm>
            <a:off x="5837206" y="3995143"/>
            <a:ext cx="3410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 e Produção de Jogos Digitais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F139ED9E-CAE2-3054-FD94-CE8B53A18EDA}"/>
              </a:ext>
            </a:extLst>
          </p:cNvPr>
          <p:cNvSpPr txBox="1"/>
          <p:nvPr/>
        </p:nvSpPr>
        <p:spPr>
          <a:xfrm>
            <a:off x="5845948" y="4238620"/>
            <a:ext cx="1465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Pedro Faria Lopes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F139ED9E-CAE2-3054-FD94-CE8B53A18EDA}"/>
              </a:ext>
            </a:extLst>
          </p:cNvPr>
          <p:cNvSpPr txBox="1"/>
          <p:nvPr/>
        </p:nvSpPr>
        <p:spPr>
          <a:xfrm>
            <a:off x="5853772" y="4461198"/>
            <a:ext cx="106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2022/2023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747620" y="347733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Fidelity</a:t>
            </a:r>
          </a:p>
        </p:txBody>
      </p:sp>
      <p:sp>
        <p:nvSpPr>
          <p:cNvPr id="5" name="Google Shape;1144;p42">
            <a:extLst>
              <a:ext uri="{FF2B5EF4-FFF2-40B4-BE49-F238E27FC236}">
                <a16:creationId xmlns:a16="http://schemas.microsoft.com/office/drawing/2014/main" id="{3F0F95E7-6944-6FB3-B96B-00D45172A472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1B0FE351-0D10-3D58-5080-8AAC28CD0330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Menu inicial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69" y="1310648"/>
            <a:ext cx="4818232" cy="27102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F8AB1DA-CE3B-A3C2-287A-472089ECA254}"/>
              </a:ext>
            </a:extLst>
          </p:cNvPr>
          <p:cNvSpPr txBox="1"/>
          <p:nvPr/>
        </p:nvSpPr>
        <p:spPr>
          <a:xfrm>
            <a:off x="1753862" y="4073493"/>
            <a:ext cx="55718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Imagem fiel ao jogo</a:t>
            </a:r>
          </a:p>
        </p:txBody>
      </p:sp>
      <p:pic>
        <p:nvPicPr>
          <p:cNvPr id="6" name="The Torus [TubeRipper.com]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79646.781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41656" y="1067048"/>
            <a:ext cx="487200" cy="4872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8489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747620" y="347733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Fidelity</a:t>
            </a:r>
          </a:p>
        </p:txBody>
      </p:sp>
      <p:sp>
        <p:nvSpPr>
          <p:cNvPr id="5" name="Google Shape;1144;p42">
            <a:extLst>
              <a:ext uri="{FF2B5EF4-FFF2-40B4-BE49-F238E27FC236}">
                <a16:creationId xmlns:a16="http://schemas.microsoft.com/office/drawing/2014/main" id="{3F0F95E7-6944-6FB3-B96B-00D45172A472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1B0FE351-0D10-3D58-5080-8AAC28CD0330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Sons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4" y="2071016"/>
            <a:ext cx="2906923" cy="1637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10" descr="Red | Among Us Wiki | Fando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90" y="2318259"/>
            <a:ext cx="1029271" cy="13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155;p43">
            <a:extLst>
              <a:ext uri="{FF2B5EF4-FFF2-40B4-BE49-F238E27FC236}">
                <a16:creationId xmlns:a16="http://schemas.microsoft.com/office/drawing/2014/main" id="{F5E6BF69-EEC8-3AD7-E05E-0478DA1F2CC2}"/>
              </a:ext>
            </a:extLst>
          </p:cNvPr>
          <p:cNvSpPr txBox="1">
            <a:spLocks/>
          </p:cNvSpPr>
          <p:nvPr/>
        </p:nvSpPr>
        <p:spPr>
          <a:xfrm>
            <a:off x="96283" y="3770245"/>
            <a:ext cx="372936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 da Porta Abrir/Fechar</a:t>
            </a:r>
          </a:p>
        </p:txBody>
      </p:sp>
      <p:pic>
        <p:nvPicPr>
          <p:cNvPr id="2" name="y2mate(3)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441510" y="1398867"/>
            <a:ext cx="609600" cy="609600"/>
          </a:xfrm>
          <a:prstGeom prst="rect">
            <a:avLst/>
          </a:prstGeom>
        </p:spPr>
      </p:pic>
      <p:pic>
        <p:nvPicPr>
          <p:cNvPr id="4" name="y2mate(2)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87413" y="1399349"/>
            <a:ext cx="609600" cy="609600"/>
          </a:xfrm>
          <a:prstGeom prst="rect">
            <a:avLst/>
          </a:prstGeom>
        </p:spPr>
      </p:pic>
      <p:sp>
        <p:nvSpPr>
          <p:cNvPr id="11" name="Google Shape;1155;p43">
            <a:extLst>
              <a:ext uri="{FF2B5EF4-FFF2-40B4-BE49-F238E27FC236}">
                <a16:creationId xmlns:a16="http://schemas.microsoft.com/office/drawing/2014/main" id="{F5E6BF69-EEC8-3AD7-E05E-0478DA1F2CC2}"/>
              </a:ext>
            </a:extLst>
          </p:cNvPr>
          <p:cNvSpPr txBox="1">
            <a:spLocks/>
          </p:cNvSpPr>
          <p:nvPr/>
        </p:nvSpPr>
        <p:spPr>
          <a:xfrm>
            <a:off x="5843446" y="3770244"/>
            <a:ext cx="372936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 do Guarda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C7CCF77-4B76-F571-81A2-76476496D5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25643" y="2071015"/>
            <a:ext cx="2587537" cy="16375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1155;p43">
            <a:extLst>
              <a:ext uri="{FF2B5EF4-FFF2-40B4-BE49-F238E27FC236}">
                <a16:creationId xmlns:a16="http://schemas.microsoft.com/office/drawing/2014/main" id="{F5E6BF69-EEC8-3AD7-E05E-0478DA1F2CC2}"/>
              </a:ext>
            </a:extLst>
          </p:cNvPr>
          <p:cNvSpPr txBox="1">
            <a:spLocks/>
          </p:cNvSpPr>
          <p:nvPr/>
        </p:nvSpPr>
        <p:spPr>
          <a:xfrm>
            <a:off x="3098663" y="3796783"/>
            <a:ext cx="372936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 do Fundo</a:t>
            </a:r>
          </a:p>
        </p:txBody>
      </p:sp>
      <p:pic>
        <p:nvPicPr>
          <p:cNvPr id="14" name="y2mate.com - Ambiance  Alien Isolation SFX Ambiant Alarms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814611" y="1417948"/>
            <a:ext cx="609600" cy="609600"/>
          </a:xfrm>
          <a:prstGeom prst="rect">
            <a:avLst/>
          </a:prstGeom>
        </p:spPr>
      </p:pic>
      <p:pic>
        <p:nvPicPr>
          <p:cNvPr id="15" name="y2mate.com - Alien Talking Sound Effect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403325" y="1413207"/>
            <a:ext cx="609600" cy="609600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2186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0031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484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F9847D48-4B6C-1ED1-0A19-80B0648D7BEE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Modularidade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Google Shape;1144;p42">
            <a:extLst>
              <a:ext uri="{FF2B5EF4-FFF2-40B4-BE49-F238E27FC236}">
                <a16:creationId xmlns:a16="http://schemas.microsoft.com/office/drawing/2014/main" id="{5D0133AE-3473-0AC9-F32A-1DD7796F1FDF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2836DEE-378E-7BCC-1714-52D296E5F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5" y="1350326"/>
            <a:ext cx="2994925" cy="29610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0C80AA57-1382-FDAA-F08D-46FF09E8523D}"/>
              </a:ext>
            </a:extLst>
          </p:cNvPr>
          <p:cNvSpPr txBox="1"/>
          <p:nvPr/>
        </p:nvSpPr>
        <p:spPr>
          <a:xfrm>
            <a:off x="3960159" y="1830594"/>
            <a:ext cx="4800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ideia é que cada sala corresponde a um módulo / puzzle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interligação entre as salas permite a alteração da sequência das mesmas, sem a necessidade de alteração integral do mapa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 isto deixamos de ter um mapa “mundo aberto” em que o fugitivo possa escolher por onde ir, na sequência que quiser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objetivo é limitar a interação entre o hacker e o fugitivo ao domínio apresentado, e dessa forma, facilitar a comunicação – trajeto por etapas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progressão da dificuldade do jogo é controlada 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sala foi criada de forma a fazer sentido ao puzzle correspondente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mapa é altamente escalável e flexível – podemos adicionar/remover salas onde quisermos sem termos de alterar os corredores</a:t>
            </a:r>
          </a:p>
          <a:p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8267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>
            <a:extLst>
              <a:ext uri="{FF2B5EF4-FFF2-40B4-BE49-F238E27FC236}">
                <a16:creationId xmlns:a16="http://schemas.microsoft.com/office/drawing/2014/main" id="{1A1516BD-AD31-0EE4-23EB-6D9717920820}"/>
              </a:ext>
            </a:extLst>
          </p:cNvPr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</a:p>
        </p:txBody>
      </p:sp>
      <p:sp>
        <p:nvSpPr>
          <p:cNvPr id="4" name="Google Shape;1144;p42">
            <a:extLst>
              <a:ext uri="{FF2B5EF4-FFF2-40B4-BE49-F238E27FC236}">
                <a16:creationId xmlns:a16="http://schemas.microsoft.com/office/drawing/2014/main" id="{38639E59-E234-C0A3-6C8A-043E1334F000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Iterações do PDF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09DBBE6-0ABB-102A-F1BE-965DF69BE00D}"/>
              </a:ext>
            </a:extLst>
          </p:cNvPr>
          <p:cNvSpPr txBox="1"/>
          <p:nvPr/>
        </p:nvSpPr>
        <p:spPr>
          <a:xfrm>
            <a:off x="938175" y="1604423"/>
            <a:ext cx="7070400" cy="2695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PDF foi sofrendo alterações ao longo do desenvolvimento do jogo, e foi essencial o feedback adquirido em testes informais.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PDF foi ficando mais claro e foi-se adicionando, subtraindo, substituindo e reorganizando informação, tudo conforme o contexto e relevância.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PDF começou com apenas uma janela que mostrava o espaço em planta, mas após alguns testes informais percebeu-se que uma abordagem mais realista ajudaria. Com efeito, recorreu-se a axonometrias.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Após mais testes percebeu-se que as axonometrias ajudavam mais que as plantas, e naturalmente diminuiu-se o tamanho das plantas (estas ainda são necessárias dada a informação perdida nas axonometrias).</a:t>
            </a:r>
            <a:endParaRPr lang="pt-PT" sz="1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04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>
            <a:extLst>
              <a:ext uri="{FF2B5EF4-FFF2-40B4-BE49-F238E27FC236}">
                <a16:creationId xmlns:a16="http://schemas.microsoft.com/office/drawing/2014/main" id="{1A1516BD-AD31-0EE4-23EB-6D9717920820}"/>
              </a:ext>
            </a:extLst>
          </p:cNvPr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</a:p>
        </p:txBody>
      </p:sp>
      <p:sp>
        <p:nvSpPr>
          <p:cNvPr id="4" name="Google Shape;1144;p42">
            <a:extLst>
              <a:ext uri="{FF2B5EF4-FFF2-40B4-BE49-F238E27FC236}">
                <a16:creationId xmlns:a16="http://schemas.microsoft.com/office/drawing/2014/main" id="{38639E59-E234-C0A3-6C8A-043E1334F000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Iterações do PDF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8" r="14941"/>
          <a:stretch/>
        </p:blipFill>
        <p:spPr>
          <a:xfrm>
            <a:off x="367578" y="1598578"/>
            <a:ext cx="2370512" cy="2389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40" y="1274439"/>
            <a:ext cx="2084518" cy="3038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65" y="1268179"/>
            <a:ext cx="2137567" cy="30442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eta para a direita 7"/>
          <p:cNvSpPr/>
          <p:nvPr/>
        </p:nvSpPr>
        <p:spPr>
          <a:xfrm>
            <a:off x="2923440" y="2545203"/>
            <a:ext cx="420949" cy="1907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 para a direita 8"/>
          <p:cNvSpPr/>
          <p:nvPr/>
        </p:nvSpPr>
        <p:spPr>
          <a:xfrm>
            <a:off x="5792983" y="2523316"/>
            <a:ext cx="420949" cy="1907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Google Shape;1155;p43">
            <a:extLst>
              <a:ext uri="{FF2B5EF4-FFF2-40B4-BE49-F238E27FC236}">
                <a16:creationId xmlns:a16="http://schemas.microsoft.com/office/drawing/2014/main" id="{F5E6BF69-EEC8-3AD7-E05E-0478DA1F2CC2}"/>
              </a:ext>
            </a:extLst>
          </p:cNvPr>
          <p:cNvSpPr txBox="1">
            <a:spLocks/>
          </p:cNvSpPr>
          <p:nvPr/>
        </p:nvSpPr>
        <p:spPr>
          <a:xfrm>
            <a:off x="2707319" y="4391117"/>
            <a:ext cx="372936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8. 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Evolução do PDF</a:t>
            </a:r>
          </a:p>
        </p:txBody>
      </p:sp>
      <p:sp>
        <p:nvSpPr>
          <p:cNvPr id="11" name="Seta para a direita 10"/>
          <p:cNvSpPr/>
          <p:nvPr/>
        </p:nvSpPr>
        <p:spPr>
          <a:xfrm>
            <a:off x="8610357" y="2529560"/>
            <a:ext cx="420949" cy="1907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783980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F9847D48-4B6C-1ED1-0A19-80B0648D7BEE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PDF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Google Shape;1144;p42">
            <a:extLst>
              <a:ext uri="{FF2B5EF4-FFF2-40B4-BE49-F238E27FC236}">
                <a16:creationId xmlns:a16="http://schemas.microsoft.com/office/drawing/2014/main" id="{5D0133AE-3473-0AC9-F32A-1DD7796F1FDF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7216C207-F875-DD59-691D-02F5D8285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85" y="1708624"/>
            <a:ext cx="3382299" cy="23669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Google Shape;1155;p43">
            <a:extLst>
              <a:ext uri="{FF2B5EF4-FFF2-40B4-BE49-F238E27FC236}">
                <a16:creationId xmlns:a16="http://schemas.microsoft.com/office/drawing/2014/main" id="{11B10A85-0639-41BE-3339-19D5AB3BFE92}"/>
              </a:ext>
            </a:extLst>
          </p:cNvPr>
          <p:cNvSpPr txBox="1">
            <a:spLocks/>
          </p:cNvSpPr>
          <p:nvPr/>
        </p:nvSpPr>
        <p:spPr>
          <a:xfrm>
            <a:off x="4373655" y="4066188"/>
            <a:ext cx="3729360" cy="3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9. 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Parte com as senhas</a:t>
            </a:r>
          </a:p>
        </p:txBody>
      </p:sp>
      <p:sp>
        <p:nvSpPr>
          <p:cNvPr id="26" name="Google Shape;1155;p43">
            <a:extLst>
              <a:ext uri="{FF2B5EF4-FFF2-40B4-BE49-F238E27FC236}">
                <a16:creationId xmlns:a16="http://schemas.microsoft.com/office/drawing/2014/main" id="{63731364-9CEB-089F-792D-8436D531B5E4}"/>
              </a:ext>
            </a:extLst>
          </p:cNvPr>
          <p:cNvSpPr txBox="1">
            <a:spLocks/>
          </p:cNvSpPr>
          <p:nvPr/>
        </p:nvSpPr>
        <p:spPr>
          <a:xfrm>
            <a:off x="390437" y="4066188"/>
            <a:ext cx="3729360" cy="3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8. 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Parte com o mapa</a:t>
            </a:r>
          </a:p>
        </p:txBody>
      </p:sp>
      <p:sp>
        <p:nvSpPr>
          <p:cNvPr id="9" name="Seta para a direita 8"/>
          <p:cNvSpPr/>
          <p:nvPr/>
        </p:nvSpPr>
        <p:spPr>
          <a:xfrm>
            <a:off x="407750" y="2368497"/>
            <a:ext cx="420949" cy="19079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5" y="1108557"/>
            <a:ext cx="2076903" cy="29670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768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F9847D48-4B6C-1ED1-0A19-80B0648D7BEE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PDF do mapa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Google Shape;1144;p42">
            <a:extLst>
              <a:ext uri="{FF2B5EF4-FFF2-40B4-BE49-F238E27FC236}">
                <a16:creationId xmlns:a16="http://schemas.microsoft.com/office/drawing/2014/main" id="{5D0133AE-3473-0AC9-F32A-1DD7796F1FDF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7B965984-5FA7-142A-7C71-031B07998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51" y="1350326"/>
            <a:ext cx="2494849" cy="317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A2FE26A-CE07-093D-AFD6-00CEDD8F3A7E}"/>
              </a:ext>
            </a:extLst>
          </p:cNvPr>
          <p:cNvSpPr txBox="1"/>
          <p:nvPr/>
        </p:nvSpPr>
        <p:spPr>
          <a:xfrm>
            <a:off x="3777549" y="1574405"/>
            <a:ext cx="480060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página corresponde uma sala / puzzle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salas / puzzles são independentes uns dos outros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rotinas dos guardas são simples – trajetos lineares (atenção: nem todas as salas têm guardas)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página tem: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 imagem maior com a perspetiva da sala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 imagem menor com a planta (vista de cima) da sala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Legenda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 conter informação importante (ou não) sobre a sala</a:t>
            </a:r>
          </a:p>
          <a:p>
            <a:endParaRPr lang="pt-PT" dirty="0"/>
          </a:p>
        </p:txBody>
      </p:sp>
      <p:cxnSp>
        <p:nvCxnSpPr>
          <p:cNvPr id="5" name="Conexão: Ângulo Reto 4">
            <a:extLst>
              <a:ext uri="{FF2B5EF4-FFF2-40B4-BE49-F238E27FC236}">
                <a16:creationId xmlns:a16="http://schemas.microsoft.com/office/drawing/2014/main" id="{CF3B79E4-616F-41A9-30D1-F3D56A3A6D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60702" y="3060700"/>
            <a:ext cx="4368798" cy="1035048"/>
          </a:xfrm>
          <a:prstGeom prst="bentConnector3">
            <a:avLst>
              <a:gd name="adj1" fmla="val -6831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CaixaDeTexto 8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04379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F9847D48-4B6C-1ED1-0A19-80B0648D7BEE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PDF das senhas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Google Shape;1144;p42">
            <a:extLst>
              <a:ext uri="{FF2B5EF4-FFF2-40B4-BE49-F238E27FC236}">
                <a16:creationId xmlns:a16="http://schemas.microsoft.com/office/drawing/2014/main" id="{5D0133AE-3473-0AC9-F32A-1DD7796F1FDF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2FE26A-CE07-093D-AFD6-00CEDD8F3A7E}"/>
              </a:ext>
            </a:extLst>
          </p:cNvPr>
          <p:cNvSpPr txBox="1"/>
          <p:nvPr/>
        </p:nvSpPr>
        <p:spPr>
          <a:xfrm>
            <a:off x="4054153" y="1934292"/>
            <a:ext cx="4368366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 só página dividida em 3 categorias / colunas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coluna corresponde a um tipo de puzzle diferente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Layout desenhado para ser o mais simples possível de ler, sem muito texto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suposto do PDF das senhas é servir de complemento ao PDF do mapa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hacker sabe que PDF consultar a partir da interação que tem com o fugitivo – o hacker orienta o fugitivo com o PDF do mapa e o fugitivo diz o que vê (cores, símbolos,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…) para que o hacker saiba o que consultar no PDF das senhas</a:t>
            </a:r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3D1D40B-A7AA-C5A2-9F98-3D85FF05F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78" y="1619777"/>
            <a:ext cx="3382299" cy="2366937"/>
          </a:xfrm>
          <a:prstGeom prst="rect">
            <a:avLst/>
          </a:prstGeom>
        </p:spPr>
      </p:pic>
      <p:sp>
        <p:nvSpPr>
          <p:cNvPr id="7" name="Google Shape;1155;p43">
            <a:extLst>
              <a:ext uri="{FF2B5EF4-FFF2-40B4-BE49-F238E27FC236}">
                <a16:creationId xmlns:a16="http://schemas.microsoft.com/office/drawing/2014/main" id="{63731364-9CEB-089F-792D-8436D531B5E4}"/>
              </a:ext>
            </a:extLst>
          </p:cNvPr>
          <p:cNvSpPr txBox="1">
            <a:spLocks/>
          </p:cNvSpPr>
          <p:nvPr/>
        </p:nvSpPr>
        <p:spPr>
          <a:xfrm>
            <a:off x="230799" y="3986714"/>
            <a:ext cx="3729360" cy="3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10.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Parte do PDF com as senhas 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97604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</a:p>
        </p:txBody>
      </p:sp>
      <p:sp>
        <p:nvSpPr>
          <p:cNvPr id="11" name="Google Shape;1144;p42">
            <a:extLst>
              <a:ext uri="{FF2B5EF4-FFF2-40B4-BE49-F238E27FC236}">
                <a16:creationId xmlns:a16="http://schemas.microsoft.com/office/drawing/2014/main" id="{7C7A3091-5045-12FF-ECFC-994B6E17CC37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</a:p>
        </p:txBody>
      </p:sp>
      <p:sp>
        <p:nvSpPr>
          <p:cNvPr id="12" name="Google Shape;1144;p42">
            <a:extLst>
              <a:ext uri="{FF2B5EF4-FFF2-40B4-BE49-F238E27FC236}">
                <a16:creationId xmlns:a16="http://schemas.microsoft.com/office/drawing/2014/main" id="{FBBF1412-2CD2-A50A-7A21-203D2069F1A6}"/>
              </a:ext>
            </a:extLst>
          </p:cNvPr>
          <p:cNvSpPr txBox="1">
            <a:spLocks/>
          </p:cNvSpPr>
          <p:nvPr/>
        </p:nvSpPr>
        <p:spPr>
          <a:xfrm>
            <a:off x="2807038" y="82499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Interação entre jogadores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AADF5C1-F8B4-CF90-3FD6-37CB8A64E0FF}"/>
              </a:ext>
            </a:extLst>
          </p:cNvPr>
          <p:cNvSpPr txBox="1"/>
          <p:nvPr/>
        </p:nvSpPr>
        <p:spPr>
          <a:xfrm>
            <a:off x="4015364" y="1634641"/>
            <a:ext cx="42486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Sala do corredor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Nesta sala o fugitivo vê dois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KeyPads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cores diferentes, um caminho com uma câmara em frente e duas portas laterais.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Hacker tem a informação do mapa que mostra a porta da esquerda como um caminho possível.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ordem de interação deve acontecer (mais ou menos) por esta ordem: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Fugitivo descreve o cenário ao Hacker (câmara, portas e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KeyPads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Hacker pergunta ao Fugitivo a cor do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à esquerda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o Fugitivo dizer “Rosa” o Hacker consulta o PDF das senhas e diz o código associado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Fugitivo insere o código e avança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23" y="1825789"/>
            <a:ext cx="3715536" cy="2089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5688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F9847D48-4B6C-1ED1-0A19-80B0648D7BEE}"/>
              </a:ext>
            </a:extLst>
          </p:cNvPr>
          <p:cNvSpPr txBox="1">
            <a:spLocks/>
          </p:cNvSpPr>
          <p:nvPr/>
        </p:nvSpPr>
        <p:spPr>
          <a:xfrm>
            <a:off x="2807038" y="82499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Interação entre jogadores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7CCF77-4B76-F571-81A2-76476496D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00" y="1726605"/>
            <a:ext cx="3653096" cy="2311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144;p42">
            <a:extLst>
              <a:ext uri="{FF2B5EF4-FFF2-40B4-BE49-F238E27FC236}">
                <a16:creationId xmlns:a16="http://schemas.microsoft.com/office/drawing/2014/main" id="{7C7A3091-5045-12FF-ECFC-994B6E17CC37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7D16D72-BC55-2E44-178B-F79468039F38}"/>
              </a:ext>
            </a:extLst>
          </p:cNvPr>
          <p:cNvSpPr txBox="1"/>
          <p:nvPr/>
        </p:nvSpPr>
        <p:spPr>
          <a:xfrm>
            <a:off x="4075200" y="1397545"/>
            <a:ext cx="4248694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Sala dos cacifos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Nesta sala o fugitivo vê um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várias portas em que muitas delas têm um buraco no meio e nomes em cima. 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Hacker tem a informação que diz que um guarda aparece de 30 em 30 segundos e que o Fugitivo se deve esconder num dos cacifos.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ordem de interação deve acontecer (mais ou menos) por esta ordem: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Fugitivo descreve o cenário ao Hacker (nomes nas portas e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Hacker diz ao Fugitivo que vai ter de se esconder e que um guarda passa de 30 em 30 segundos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Hacker pede ao Fugitivo para dizer os nomes à sua volta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Fugitivo diz e o Hacker vê um dos nomes na lista (no PDF das senhas) e diz o código associado ao nome, ao Fugitivo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Fugitivo insere o código no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vê a porta abrir e esconde-se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Fugitivo vê um botão lá dentro e clica (vai fechar a porta do cacifo)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Fugitivo espera ver o guarda a passar antes de avançar</a:t>
            </a:r>
          </a:p>
        </p:txBody>
      </p:sp>
    </p:spTree>
    <p:extLst>
      <p:ext uri="{BB962C8B-B14F-4D97-AF65-F5344CB8AC3E}">
        <p14:creationId xmlns:p14="http://schemas.microsoft.com/office/powerpoint/2010/main" val="1410259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611;p33"/>
          <p:cNvCxnSpPr/>
          <p:nvPr/>
        </p:nvCxnSpPr>
        <p:spPr>
          <a:xfrm flipV="1">
            <a:off x="7199901" y="1812490"/>
            <a:ext cx="1734488" cy="936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" name="Google Shape;1144;p42">
            <a:extLst>
              <a:ext uri="{FF2B5EF4-FFF2-40B4-BE49-F238E27FC236}">
                <a16:creationId xmlns:a16="http://schemas.microsoft.com/office/drawing/2014/main" id="{1DE30D59-D818-4599-5DAC-B3EDDB43146C}"/>
              </a:ext>
            </a:extLst>
          </p:cNvPr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Índice</a:t>
            </a:r>
          </a:p>
        </p:txBody>
      </p:sp>
      <p:sp>
        <p:nvSpPr>
          <p:cNvPr id="2" name="Retângulo 1"/>
          <p:cNvSpPr/>
          <p:nvPr/>
        </p:nvSpPr>
        <p:spPr>
          <a:xfrm>
            <a:off x="1285336" y="1621766"/>
            <a:ext cx="923026" cy="4399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011862" y="1621766"/>
            <a:ext cx="923026" cy="4399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738388" y="1621765"/>
            <a:ext cx="923026" cy="4399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03</a:t>
            </a:r>
          </a:p>
        </p:txBody>
      </p:sp>
      <p:cxnSp>
        <p:nvCxnSpPr>
          <p:cNvPr id="28" name="Google Shape;611;p33"/>
          <p:cNvCxnSpPr/>
          <p:nvPr/>
        </p:nvCxnSpPr>
        <p:spPr>
          <a:xfrm flipV="1">
            <a:off x="311699" y="3219087"/>
            <a:ext cx="1734488" cy="936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" name="Retângulo 11"/>
          <p:cNvSpPr/>
          <p:nvPr/>
        </p:nvSpPr>
        <p:spPr>
          <a:xfrm>
            <a:off x="1285336" y="2999114"/>
            <a:ext cx="923026" cy="4399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4011862" y="2999116"/>
            <a:ext cx="923026" cy="4399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05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6738388" y="2999115"/>
            <a:ext cx="923026" cy="4399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06</a:t>
            </a:r>
          </a:p>
        </p:txBody>
      </p:sp>
      <p:cxnSp>
        <p:nvCxnSpPr>
          <p:cNvPr id="15" name="Google Shape;611;p33"/>
          <p:cNvCxnSpPr/>
          <p:nvPr/>
        </p:nvCxnSpPr>
        <p:spPr>
          <a:xfrm flipV="1">
            <a:off x="2277374" y="1831218"/>
            <a:ext cx="1734488" cy="936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" name="Google Shape;611;p33"/>
          <p:cNvCxnSpPr/>
          <p:nvPr/>
        </p:nvCxnSpPr>
        <p:spPr>
          <a:xfrm flipV="1">
            <a:off x="5003900" y="1821854"/>
            <a:ext cx="1734488" cy="936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7" name="Google Shape;611;p33"/>
          <p:cNvCxnSpPr/>
          <p:nvPr/>
        </p:nvCxnSpPr>
        <p:spPr>
          <a:xfrm flipV="1">
            <a:off x="2277374" y="3219087"/>
            <a:ext cx="1734488" cy="936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" name="Google Shape;611;p33"/>
          <p:cNvCxnSpPr/>
          <p:nvPr/>
        </p:nvCxnSpPr>
        <p:spPr>
          <a:xfrm flipV="1">
            <a:off x="5003900" y="3209723"/>
            <a:ext cx="1734488" cy="936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" name="Google Shape;1144;p42">
            <a:extLst>
              <a:ext uri="{FF2B5EF4-FFF2-40B4-BE49-F238E27FC236}">
                <a16:creationId xmlns:a16="http://schemas.microsoft.com/office/drawing/2014/main" id="{1DCEE82F-2546-B23C-B9D0-21F398769A0C}"/>
              </a:ext>
            </a:extLst>
          </p:cNvPr>
          <p:cNvSpPr txBox="1">
            <a:spLocks/>
          </p:cNvSpPr>
          <p:nvPr/>
        </p:nvSpPr>
        <p:spPr>
          <a:xfrm>
            <a:off x="1178943" y="2056721"/>
            <a:ext cx="1135811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Resumo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Google Shape;1144;p42">
            <a:extLst>
              <a:ext uri="{FF2B5EF4-FFF2-40B4-BE49-F238E27FC236}">
                <a16:creationId xmlns:a16="http://schemas.microsoft.com/office/drawing/2014/main" id="{1DCEE82F-2546-B23C-B9D0-21F398769A0C}"/>
              </a:ext>
            </a:extLst>
          </p:cNvPr>
          <p:cNvSpPr txBox="1">
            <a:spLocks/>
          </p:cNvSpPr>
          <p:nvPr/>
        </p:nvSpPr>
        <p:spPr>
          <a:xfrm>
            <a:off x="3364881" y="2068982"/>
            <a:ext cx="2216988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Objetivos definidos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Google Shape;1144;p42">
            <a:extLst>
              <a:ext uri="{FF2B5EF4-FFF2-40B4-BE49-F238E27FC236}">
                <a16:creationId xmlns:a16="http://schemas.microsoft.com/office/drawing/2014/main" id="{1DCEE82F-2546-B23C-B9D0-21F398769A0C}"/>
              </a:ext>
            </a:extLst>
          </p:cNvPr>
          <p:cNvSpPr txBox="1">
            <a:spLocks/>
          </p:cNvSpPr>
          <p:nvPr/>
        </p:nvSpPr>
        <p:spPr>
          <a:xfrm>
            <a:off x="6111537" y="2070663"/>
            <a:ext cx="2216988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High Fidelity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Google Shape;1144;p42">
            <a:extLst>
              <a:ext uri="{FF2B5EF4-FFF2-40B4-BE49-F238E27FC236}">
                <a16:creationId xmlns:a16="http://schemas.microsoft.com/office/drawing/2014/main" id="{1DCEE82F-2546-B23C-B9D0-21F398769A0C}"/>
              </a:ext>
            </a:extLst>
          </p:cNvPr>
          <p:cNvSpPr txBox="1">
            <a:spLocks/>
          </p:cNvSpPr>
          <p:nvPr/>
        </p:nvSpPr>
        <p:spPr>
          <a:xfrm>
            <a:off x="3364881" y="3487924"/>
            <a:ext cx="2216988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Novos Testes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1144;p42">
            <a:extLst>
              <a:ext uri="{FF2B5EF4-FFF2-40B4-BE49-F238E27FC236}">
                <a16:creationId xmlns:a16="http://schemas.microsoft.com/office/drawing/2014/main" id="{1DCEE82F-2546-B23C-B9D0-21F398769A0C}"/>
              </a:ext>
            </a:extLst>
          </p:cNvPr>
          <p:cNvSpPr txBox="1">
            <a:spLocks/>
          </p:cNvSpPr>
          <p:nvPr/>
        </p:nvSpPr>
        <p:spPr>
          <a:xfrm>
            <a:off x="6091407" y="3515697"/>
            <a:ext cx="2216988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Conclusões Finais e Trabalho Futuro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Google Shape;1144;p42">
            <a:extLst>
              <a:ext uri="{FF2B5EF4-FFF2-40B4-BE49-F238E27FC236}">
                <a16:creationId xmlns:a16="http://schemas.microsoft.com/office/drawing/2014/main" id="{1DCEE82F-2546-B23C-B9D0-21F398769A0C}"/>
              </a:ext>
            </a:extLst>
          </p:cNvPr>
          <p:cNvSpPr txBox="1">
            <a:spLocks/>
          </p:cNvSpPr>
          <p:nvPr/>
        </p:nvSpPr>
        <p:spPr>
          <a:xfrm>
            <a:off x="618225" y="3463402"/>
            <a:ext cx="2216988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67438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design de puzzles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6951D4-667C-C4BE-EF8D-0CDB598BD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49" y="1702802"/>
            <a:ext cx="3464425" cy="2109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Google Shape;1144;p42">
            <a:extLst>
              <a:ext uri="{FF2B5EF4-FFF2-40B4-BE49-F238E27FC236}">
                <a16:creationId xmlns:a16="http://schemas.microsoft.com/office/drawing/2014/main" id="{7C7A3091-5045-12FF-ECFC-994B6E17CC37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</a:p>
        </p:txBody>
      </p:sp>
      <p:sp>
        <p:nvSpPr>
          <p:cNvPr id="12" name="Google Shape;1144;p42">
            <a:extLst>
              <a:ext uri="{FF2B5EF4-FFF2-40B4-BE49-F238E27FC236}">
                <a16:creationId xmlns:a16="http://schemas.microsoft.com/office/drawing/2014/main" id="{660DC790-1621-C188-F01D-7AC752A6E84E}"/>
              </a:ext>
            </a:extLst>
          </p:cNvPr>
          <p:cNvSpPr txBox="1">
            <a:spLocks/>
          </p:cNvSpPr>
          <p:nvPr/>
        </p:nvSpPr>
        <p:spPr>
          <a:xfrm>
            <a:off x="2807038" y="82499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Interação entre jogadores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9372D9E-DF95-D147-AA32-8B94DF9C631F}"/>
              </a:ext>
            </a:extLst>
          </p:cNvPr>
          <p:cNvSpPr txBox="1"/>
          <p:nvPr/>
        </p:nvSpPr>
        <p:spPr>
          <a:xfrm>
            <a:off x="4212000" y="1611045"/>
            <a:ext cx="4248694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Sala dos símbolos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Nesta sala o fugitivo vê múltiplos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KeyPads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cores diferentes e várias portas todas elas com símbolos diferentes à sua volta.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ordem de interação deve acontecer (mais ou menos) por esta ordem: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Fugitivo descreve o cenário ao Hacker (símbolos nas portas e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KeyPads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Hacker pede ao Fugitivo para descrever os símbolos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Fugitivo diz e o Hacker percebe que um dos símbolos está na lista (no PDF das senhas) e diz a cor do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o código associado ao símbolo, ao Fugitivo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Fugitivo insere o código no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vê a porta abrir e foge da nave</a:t>
            </a:r>
          </a:p>
        </p:txBody>
      </p:sp>
    </p:spTree>
    <p:extLst>
      <p:ext uri="{BB962C8B-B14F-4D97-AF65-F5344CB8AC3E}">
        <p14:creationId xmlns:p14="http://schemas.microsoft.com/office/powerpoint/2010/main" val="340674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Testes</a:t>
            </a:r>
          </a:p>
        </p:txBody>
      </p:sp>
      <p:sp>
        <p:nvSpPr>
          <p:cNvPr id="13" name="Google Shape;1144;p42">
            <a:extLst>
              <a:ext uri="{FF2B5EF4-FFF2-40B4-BE49-F238E27FC236}">
                <a16:creationId xmlns:a16="http://schemas.microsoft.com/office/drawing/2014/main" id="{E8381D5D-0F07-9C08-F971-09CA37372B8A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05D0E3-A8E0-1BD7-6A19-A723D21113E6}"/>
              </a:ext>
            </a:extLst>
          </p:cNvPr>
          <p:cNvSpPr txBox="1"/>
          <p:nvPr/>
        </p:nvSpPr>
        <p:spPr>
          <a:xfrm>
            <a:off x="1149378" y="1369301"/>
            <a:ext cx="68452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últimos testes foram feitos por 9 pares de jogadores entre os 20 e 24 anos, entre os quais 4 jogadores repetiram os testes com pessoas diferentes. Todos os testers tinham bastante experiência com jogos.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1DD4EF-AB07-3CF7-166D-89CE9350A609}"/>
              </a:ext>
            </a:extLst>
          </p:cNvPr>
          <p:cNvSpPr txBox="1"/>
          <p:nvPr/>
        </p:nvSpPr>
        <p:spPr>
          <a:xfrm>
            <a:off x="1149377" y="2272326"/>
            <a:ext cx="306285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dinâmica do jogo foi fácil de perceber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comunicação entre jogadores tornou-se mais simples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adaptação ao jogo foi natural e progressiva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testers divertiram-se</a:t>
            </a:r>
          </a:p>
          <a:p>
            <a:pPr marL="171450" indent="-1714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PDFs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foram claros na sua generalidade</a:t>
            </a:r>
          </a:p>
          <a:p>
            <a:pPr marL="171450" indent="-171450">
              <a:buFontTx/>
              <a:buChar char="-"/>
            </a:pPr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CBDB91-33CE-1E0F-6768-3BEDD7BE6038}"/>
              </a:ext>
            </a:extLst>
          </p:cNvPr>
          <p:cNvSpPr txBox="1"/>
          <p:nvPr/>
        </p:nvSpPr>
        <p:spPr>
          <a:xfrm>
            <a:off x="4631961" y="2272326"/>
            <a:ext cx="336266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segunda sala era tão simples para o Fugitivo que não precisava do apoio do Hacker</a:t>
            </a:r>
          </a:p>
          <a:p>
            <a:pPr marL="171450" indent="-17145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Foram encontrados vários bugs (todos eles foram corrigidos)</a:t>
            </a:r>
          </a:p>
          <a:p>
            <a:pPr marL="171450" indent="-17145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Havia alguns elementos nos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PDFs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foram alterados ao longo dos testes à medida que pequenas confusões ao ler os mesmos surgiam</a:t>
            </a:r>
          </a:p>
          <a:p>
            <a:pPr marL="171450" indent="-17145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volume estava muito alto no menu (corrigido)</a:t>
            </a:r>
          </a:p>
          <a:p>
            <a:pPr marL="171450" indent="-171450">
              <a:buFontTx/>
              <a:buChar char="-"/>
            </a:pPr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60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4;p42">
            <a:extLst>
              <a:ext uri="{FF2B5EF4-FFF2-40B4-BE49-F238E27FC236}">
                <a16:creationId xmlns:a16="http://schemas.microsoft.com/office/drawing/2014/main" id="{C278E3C5-57E6-770A-4029-79086F5E280C}"/>
              </a:ext>
            </a:extLst>
          </p:cNvPr>
          <p:cNvSpPr txBox="1">
            <a:spLocks/>
          </p:cNvSpPr>
          <p:nvPr/>
        </p:nvSpPr>
        <p:spPr>
          <a:xfrm>
            <a:off x="2850796" y="828259"/>
            <a:ext cx="3442408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Alterações feitas durante os testes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44;p42">
            <a:extLst>
              <a:ext uri="{FF2B5EF4-FFF2-40B4-BE49-F238E27FC236}">
                <a16:creationId xmlns:a16="http://schemas.microsoft.com/office/drawing/2014/main" id="{8842BFBD-E364-4EE7-7FEF-1FA6B94ADB65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144;p42">
            <a:extLst>
              <a:ext uri="{FF2B5EF4-FFF2-40B4-BE49-F238E27FC236}">
                <a16:creationId xmlns:a16="http://schemas.microsoft.com/office/drawing/2014/main" id="{7903B962-24B5-843C-ECF2-6FDFA5005914}"/>
              </a:ext>
            </a:extLst>
          </p:cNvPr>
          <p:cNvSpPr txBox="1">
            <a:spLocks/>
          </p:cNvSpPr>
          <p:nvPr/>
        </p:nvSpPr>
        <p:spPr>
          <a:xfrm>
            <a:off x="618224" y="349210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204914F-5B4A-4BD3-8C32-6AE807C13BAA}"/>
              </a:ext>
            </a:extLst>
          </p:cNvPr>
          <p:cNvSpPr txBox="1"/>
          <p:nvPr/>
        </p:nvSpPr>
        <p:spPr>
          <a:xfrm>
            <a:off x="4949952" y="2253455"/>
            <a:ext cx="3609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 dos testes o Hacker pensava que os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KeyPads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eram todos da mesma cor – cinzento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Adicionou-se a parte de “Os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KeyPads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têm cores diferentes” para clarificar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Removeu-se a seta do “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 verde porque confundiu muito os testers em relação à posição inicial do Fugitivo (esta alteração afetou todas as páginas do PDF)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BD8F0D4-79C6-FDE6-0A4E-D85A6A8F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699" y="1400959"/>
            <a:ext cx="2134167" cy="30328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D502E7A-5DE9-DEFD-EE07-AEDA7D842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25" y="1400959"/>
            <a:ext cx="2089761" cy="3032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69242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44;p42">
            <a:extLst>
              <a:ext uri="{FF2B5EF4-FFF2-40B4-BE49-F238E27FC236}">
                <a16:creationId xmlns:a16="http://schemas.microsoft.com/office/drawing/2014/main" id="{8842BFBD-E364-4EE7-7FEF-1FA6B94ADB65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144;p42">
            <a:extLst>
              <a:ext uri="{FF2B5EF4-FFF2-40B4-BE49-F238E27FC236}">
                <a16:creationId xmlns:a16="http://schemas.microsoft.com/office/drawing/2014/main" id="{7903B962-24B5-843C-ECF2-6FDFA5005914}"/>
              </a:ext>
            </a:extLst>
          </p:cNvPr>
          <p:cNvSpPr txBox="1">
            <a:spLocks/>
          </p:cNvSpPr>
          <p:nvPr/>
        </p:nvSpPr>
        <p:spPr>
          <a:xfrm>
            <a:off x="618224" y="349210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204914F-5B4A-4BD3-8C32-6AE807C13BAA}"/>
              </a:ext>
            </a:extLst>
          </p:cNvPr>
          <p:cNvSpPr txBox="1"/>
          <p:nvPr/>
        </p:nvSpPr>
        <p:spPr>
          <a:xfrm>
            <a:off x="5016508" y="2570189"/>
            <a:ext cx="3609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 dos testes tanto o Hacker como o Fugitivo não percebia como passar a sala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que fosse mais percetível, adicionou-se a parte de “Esconder aqui” a vermelho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128ACD-52F7-A52F-6D4C-A5AA7F3B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074" y="1400959"/>
            <a:ext cx="2133927" cy="303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B5221D-3D51-7EB4-BD45-8884AF5A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19" y="1400957"/>
            <a:ext cx="2112371" cy="303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CaixaDeTexto 9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</a:p>
        </p:txBody>
      </p:sp>
      <p:sp>
        <p:nvSpPr>
          <p:cNvPr id="11" name="Google Shape;1144;p42">
            <a:extLst>
              <a:ext uri="{FF2B5EF4-FFF2-40B4-BE49-F238E27FC236}">
                <a16:creationId xmlns:a16="http://schemas.microsoft.com/office/drawing/2014/main" id="{7300F30E-4844-A9D7-6BB7-03B87351929F}"/>
              </a:ext>
            </a:extLst>
          </p:cNvPr>
          <p:cNvSpPr txBox="1">
            <a:spLocks/>
          </p:cNvSpPr>
          <p:nvPr/>
        </p:nvSpPr>
        <p:spPr>
          <a:xfrm>
            <a:off x="2850796" y="828259"/>
            <a:ext cx="3442408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Alterações feitas durante os testes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89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Conclusões finais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BF05C9-A52A-B637-FF9A-F1B739A6A708}"/>
              </a:ext>
            </a:extLst>
          </p:cNvPr>
          <p:cNvSpPr txBox="1"/>
          <p:nvPr/>
        </p:nvSpPr>
        <p:spPr>
          <a:xfrm>
            <a:off x="1149378" y="1631629"/>
            <a:ext cx="684524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conceito do jogo voltou à sua forma original (delineada no início do semestre) apesar da narrativa se ter alterado.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Atingiu-se o objetivo de produzir um jogo de cooperação assimétrico em que cada jogador tem informação fragmentada mas complementar.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Apesar de uma mudança de narrativa a meio do processo não ser o mais desejável ou aceitável (na perspetiva de um investidor), foi possível criar um jogo escalável com uma resposta a feedback muito mais rápida do que na narrativa anterior, graças à modularidade do jogo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 versão final do jogo, devido a um desenvolvimento tardio do mesmo, os puzzles não dispuseram de muita variedade de elementos podendo tornar o jogo um pouco repetitivo.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comunicação e sincronização entre grupo poderia ter sido mais agilizada.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Todos os elementos do grupo se sentiram mais satisfeitos com a nova versão do jogo.</a:t>
            </a:r>
          </a:p>
        </p:txBody>
      </p:sp>
      <p:sp>
        <p:nvSpPr>
          <p:cNvPr id="13" name="Google Shape;1144;p42">
            <a:extLst>
              <a:ext uri="{FF2B5EF4-FFF2-40B4-BE49-F238E27FC236}">
                <a16:creationId xmlns:a16="http://schemas.microsoft.com/office/drawing/2014/main" id="{E8381D5D-0F07-9C08-F971-09CA37372B8A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82980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Trabalho futuro</a:t>
            </a:r>
          </a:p>
        </p:txBody>
      </p:sp>
      <p:sp>
        <p:nvSpPr>
          <p:cNvPr id="13" name="Google Shape;1144;p42">
            <a:extLst>
              <a:ext uri="{FF2B5EF4-FFF2-40B4-BE49-F238E27FC236}">
                <a16:creationId xmlns:a16="http://schemas.microsoft.com/office/drawing/2014/main" id="{E8381D5D-0F07-9C08-F971-09CA37372B8A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Futuro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101AED-9984-2EBD-184C-F25643CDA1F9}"/>
              </a:ext>
            </a:extLst>
          </p:cNvPr>
          <p:cNvSpPr txBox="1"/>
          <p:nvPr/>
        </p:nvSpPr>
        <p:spPr>
          <a:xfrm>
            <a:off x="1149378" y="1631629"/>
            <a:ext cx="684524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Dada à escalabilidade do jogo e com o feedback construtivo dos testers poderíamos definir os próximos passos como sendo: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Alterar a segunda sala para manter a interação entre os dois jogadores</a:t>
            </a:r>
          </a:p>
          <a:p>
            <a:pPr marL="171450" lvl="8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Testers sugeriram ter câmaras ligadas e desligadas e só o hacker sabia quais eram quais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 mais salas / módulos com puzzles diferentes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Adicionar aleatoriedade aos códigos do jogo para que o mesmo não seja sempre igual todas as vezes que se jogar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Adicionar aleatoriedade às salas que aparecem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Testers sugeriram códigos com simbologia (em vez de serem só números)</a:t>
            </a:r>
          </a:p>
        </p:txBody>
      </p:sp>
    </p:spTree>
    <p:extLst>
      <p:ext uri="{BB962C8B-B14F-4D97-AF65-F5344CB8AC3E}">
        <p14:creationId xmlns:p14="http://schemas.microsoft.com/office/powerpoint/2010/main" val="890777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>
            <a:extLst>
              <a:ext uri="{FF2B5EF4-FFF2-40B4-BE49-F238E27FC236}">
                <a16:creationId xmlns:a16="http://schemas.microsoft.com/office/drawing/2014/main" id="{91EB6BAA-7862-5FCC-B555-8121422559DE}"/>
              </a:ext>
            </a:extLst>
          </p:cNvPr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Resumo até à EP12</a:t>
            </a:r>
          </a:p>
        </p:txBody>
      </p:sp>
      <p:sp>
        <p:nvSpPr>
          <p:cNvPr id="4" name="Google Shape;1144;p42">
            <a:extLst>
              <a:ext uri="{FF2B5EF4-FFF2-40B4-BE49-F238E27FC236}">
                <a16:creationId xmlns:a16="http://schemas.microsoft.com/office/drawing/2014/main" id="{B4733BC7-B355-78E2-BEC3-A3FB1D2A85CE}"/>
              </a:ext>
            </a:extLst>
          </p:cNvPr>
          <p:cNvSpPr txBox="1">
            <a:spLocks/>
          </p:cNvSpPr>
          <p:nvPr/>
        </p:nvSpPr>
        <p:spPr>
          <a:xfrm>
            <a:off x="3925910" y="4433859"/>
            <a:ext cx="1094925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Passado</a:t>
            </a:r>
            <a:br>
              <a:rPr lang="pt-PT" sz="3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pt-PT" sz="3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F6E0DD2-C65A-DD6B-70B0-4EB68AFE7964}"/>
              </a:ext>
            </a:extLst>
          </p:cNvPr>
          <p:cNvSpPr txBox="1"/>
          <p:nvPr/>
        </p:nvSpPr>
        <p:spPr>
          <a:xfrm>
            <a:off x="570148" y="1125261"/>
            <a:ext cx="7806447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Inicialmente foi idealizado um jogo de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stealth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sobre um assalto a um banco com 2 jogadores, Ladrão e Hacker (um que jogava no PC e outro externo), com uma dinâmica parecida ao jogo </a:t>
            </a:r>
            <a:r>
              <a:rPr lang="pt-PT" sz="11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Keep</a:t>
            </a:r>
            <a:r>
              <a:rPr lang="pt-PT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1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Talking</a:t>
            </a:r>
            <a:r>
              <a:rPr lang="pt-PT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1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pt-PT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1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Nobody</a:t>
            </a:r>
            <a:r>
              <a:rPr lang="pt-PT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Explodes 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que ambos os jogadores teriam de comunicar e cooperar entre si para atingir o objetivo final do jogo – roubar o máximo de dinheiro possível.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Foi utilizado uma parte de um mapa verdadeiro de um banco no qual o Ladrão poderia navegar com a ajuda do Hacker. Apesar de terem sido pensados em vários elementos para a jogabilidade (senhas nas portas, caixas de energia, guardas com rotinas pré-definidas, esconder em cacifos,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foram só implementados alguns desses. No entanto, apesar de serem poucos, nos testes verificou-se que o jogo estava num nível muito complexo e as duplas de testers tinham dificuldades em comunicar a informação.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Decidiu-se então simplificar a jogabilidade ao facilitar os elementos com os quais o Ladrão poderia interagir (por exemplo, alterou-se a possibilidade de guardar documentos com códigos no inventário por cliques de botões) e com isto a narrativa de assalto a um banco já não fazia mais sentido – o Ladrão já não tinha códigos para abrir um cofre, mas tinha botões para abrir uma porta, o que não faz sentido num banco.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 colmatar esse problema, foi alterada a narrativa do jogo para a fuga de uma nave espacial da qual o Fugitivo (ex-Ladrão) é prisioneiro, também com a ajuda de um Hacker. Ainda que a narrativa tenha sido alterada, o mapa e a dinâmica da comunicação entre jogadores mantiveram-se iguais e o jogo desviou-se da sua ideia original, focando-se muito em timing e em rotinas de Guardas.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jogo também estava maioritariamente em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PT" sz="11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Fidelity</a:t>
            </a:r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54316FEE-A1E4-350F-DF4E-D5C4879FD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" t="2012" r="4139" b="8725"/>
          <a:stretch/>
        </p:blipFill>
        <p:spPr>
          <a:xfrm rot="10800000">
            <a:off x="315540" y="1371823"/>
            <a:ext cx="4195268" cy="3062038"/>
          </a:xfrm>
          <a:prstGeom prst="rect">
            <a:avLst/>
          </a:prstGeom>
        </p:spPr>
      </p:pic>
      <p:pic>
        <p:nvPicPr>
          <p:cNvPr id="4" name="Picture 8" descr="Diagram&#10;&#10;Description automatically generated">
            <a:extLst>
              <a:ext uri="{FF2B5EF4-FFF2-40B4-BE49-F238E27FC236}">
                <a16:creationId xmlns:a16="http://schemas.microsoft.com/office/drawing/2014/main" id="{DB3CC6CF-24D6-3512-076A-2587453BC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2" r="2796" b="12528"/>
          <a:stretch/>
        </p:blipFill>
        <p:spPr>
          <a:xfrm rot="10800000">
            <a:off x="4418381" y="1371823"/>
            <a:ext cx="4448179" cy="3062036"/>
          </a:xfrm>
          <a:prstGeom prst="rect">
            <a:avLst/>
          </a:prstGeom>
        </p:spPr>
      </p:pic>
      <p:sp>
        <p:nvSpPr>
          <p:cNvPr id="5" name="Google Shape;1144;p42">
            <a:extLst>
              <a:ext uri="{FF2B5EF4-FFF2-40B4-BE49-F238E27FC236}">
                <a16:creationId xmlns:a16="http://schemas.microsoft.com/office/drawing/2014/main" id="{3F680847-03A2-6813-D3CA-14ACA7BFFD09}"/>
              </a:ext>
            </a:extLst>
          </p:cNvPr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Novo conceito</a:t>
            </a:r>
          </a:p>
        </p:txBody>
      </p:sp>
      <p:sp>
        <p:nvSpPr>
          <p:cNvPr id="6" name="Google Shape;1144;p42">
            <a:extLst>
              <a:ext uri="{FF2B5EF4-FFF2-40B4-BE49-F238E27FC236}">
                <a16:creationId xmlns:a16="http://schemas.microsoft.com/office/drawing/2014/main" id="{1DCEE82F-2546-B23C-B9D0-21F398769A0C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Ponto de partida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144;p42">
            <a:extLst>
              <a:ext uri="{FF2B5EF4-FFF2-40B4-BE49-F238E27FC236}">
                <a16:creationId xmlns:a16="http://schemas.microsoft.com/office/drawing/2014/main" id="{9840FB1B-9B26-0441-5D78-E22C9FA6FF3A}"/>
              </a:ext>
            </a:extLst>
          </p:cNvPr>
          <p:cNvSpPr txBox="1">
            <a:spLocks/>
          </p:cNvSpPr>
          <p:nvPr/>
        </p:nvSpPr>
        <p:spPr>
          <a:xfrm>
            <a:off x="3863775" y="4446801"/>
            <a:ext cx="1219200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3564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44;p42"/>
          <p:cNvSpPr txBox="1">
            <a:spLocks noGrp="1"/>
          </p:cNvSpPr>
          <p:nvPr>
            <p:ph type="title"/>
          </p:nvPr>
        </p:nvSpPr>
        <p:spPr>
          <a:xfrm>
            <a:off x="2905663" y="844044"/>
            <a:ext cx="3332673" cy="506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 panose="020F0502020204030204" pitchFamily="34" charset="0"/>
                <a:cs typeface="Calibri" panose="020F0502020204030204" pitchFamily="34" charset="0"/>
              </a:rPr>
              <a:t>Processo entre EP12 e EP15</a:t>
            </a:r>
            <a:endParaRPr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618225" y="1365862"/>
            <a:ext cx="351957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accent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Inversão da Rota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Fuga em vez de infiltração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PT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solidFill>
                  <a:schemeClr val="accent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Mudança de Storyline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Fuga de uma nave espacial em vez de um assalto a um banco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PT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solidFill>
                  <a:schemeClr val="accent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Nova filosofia de mapa </a:t>
            </a:r>
            <a:r>
              <a:rPr lang="pt-PT" sz="1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(Figura 1)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de um novo mapa mais simples com o objetivo de facilitar a comunicação entre o fugitivo e o hacker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pt-PT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solidFill>
                  <a:schemeClr val="accent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Mudança do foco do jogo</a:t>
            </a:r>
          </a:p>
          <a:p>
            <a:r>
              <a:rPr lang="pt-PT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Players agora focam-se no trajeto que têm de fazer em vez de só se focarem nas rotinas dos guardas</a:t>
            </a:r>
          </a:p>
          <a:p>
            <a:endParaRPr lang="pt-PT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PT" dirty="0">
                <a:solidFill>
                  <a:schemeClr val="accent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High-Fidelity </a:t>
            </a:r>
          </a:p>
        </p:txBody>
      </p:sp>
      <p:sp>
        <p:nvSpPr>
          <p:cNvPr id="5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 definidos</a:t>
            </a:r>
          </a:p>
        </p:txBody>
      </p:sp>
      <p:sp>
        <p:nvSpPr>
          <p:cNvPr id="7" name="Google Shape;1155;p43"/>
          <p:cNvSpPr txBox="1">
            <a:spLocks/>
          </p:cNvSpPr>
          <p:nvPr/>
        </p:nvSpPr>
        <p:spPr>
          <a:xfrm>
            <a:off x="4928415" y="3753992"/>
            <a:ext cx="3729360" cy="3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1.  </a:t>
            </a:r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Mapa Antigo vs Novo Mapa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00" y="1675950"/>
            <a:ext cx="2101791" cy="20780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37C006-2410-1D81-B09E-DC28C0835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326" y="1675950"/>
            <a:ext cx="2587150" cy="20780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eta para a direita 8"/>
          <p:cNvSpPr/>
          <p:nvPr/>
        </p:nvSpPr>
        <p:spPr>
          <a:xfrm>
            <a:off x="6769571" y="2528809"/>
            <a:ext cx="500357" cy="372324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Google Shape;1144;p42">
            <a:extLst>
              <a:ext uri="{FF2B5EF4-FFF2-40B4-BE49-F238E27FC236}">
                <a16:creationId xmlns:a16="http://schemas.microsoft.com/office/drawing/2014/main" id="{AA7D6EC9-2C12-415F-C865-09C58A3B9D30}"/>
              </a:ext>
            </a:extLst>
          </p:cNvPr>
          <p:cNvSpPr txBox="1">
            <a:spLocks/>
          </p:cNvSpPr>
          <p:nvPr/>
        </p:nvSpPr>
        <p:spPr>
          <a:xfrm>
            <a:off x="3863775" y="4446801"/>
            <a:ext cx="1219200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Processo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8472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44;p42"/>
          <p:cNvSpPr txBox="1">
            <a:spLocks/>
          </p:cNvSpPr>
          <p:nvPr/>
        </p:nvSpPr>
        <p:spPr>
          <a:xfrm>
            <a:off x="618225" y="330481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 alcançados</a:t>
            </a:r>
          </a:p>
        </p:txBody>
      </p:sp>
      <p:sp>
        <p:nvSpPr>
          <p:cNvPr id="6" name="Google Shape;1144;p42">
            <a:extLst>
              <a:ext uri="{FF2B5EF4-FFF2-40B4-BE49-F238E27FC236}">
                <a16:creationId xmlns:a16="http://schemas.microsoft.com/office/drawing/2014/main" id="{CBAB6257-AEA8-A064-B87C-18D20A9B91F1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Google Shape;1144;p42">
            <a:extLst>
              <a:ext uri="{FF2B5EF4-FFF2-40B4-BE49-F238E27FC236}">
                <a16:creationId xmlns:a16="http://schemas.microsoft.com/office/drawing/2014/main" id="{5400E025-6B29-9117-55FD-1F9A2EE3854C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1800">
                <a:latin typeface="Calibri" panose="020F0502020204030204" pitchFamily="34" charset="0"/>
                <a:cs typeface="Calibri" panose="020F0502020204030204" pitchFamily="34" charset="0"/>
              </a:rPr>
              <a:t>Processo entre EP12 e EP15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Tabela 10">
            <a:extLst>
              <a:ext uri="{FF2B5EF4-FFF2-40B4-BE49-F238E27FC236}">
                <a16:creationId xmlns:a16="http://schemas.microsoft.com/office/drawing/2014/main" id="{7F917F82-06AE-6847-10DF-77DDDB28A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149904"/>
              </p:ext>
            </p:extLst>
          </p:nvPr>
        </p:nvGraphicFramePr>
        <p:xfrm>
          <a:off x="413497" y="1350326"/>
          <a:ext cx="8317004" cy="3083560"/>
        </p:xfrm>
        <a:graphic>
          <a:graphicData uri="http://schemas.openxmlformats.org/drawingml/2006/table">
            <a:tbl>
              <a:tblPr firstRow="1" bandRow="1">
                <a:tableStyleId>{5FA6EE30-1750-4278-AA53-4994903E353A}</a:tableStyleId>
              </a:tblPr>
              <a:tblGrid>
                <a:gridCol w="1159809">
                  <a:extLst>
                    <a:ext uri="{9D8B030D-6E8A-4147-A177-3AD203B41FA5}">
                      <a16:colId xmlns:a16="http://schemas.microsoft.com/office/drawing/2014/main" val="2151071429"/>
                    </a:ext>
                  </a:extLst>
                </a:gridCol>
                <a:gridCol w="1008529">
                  <a:extLst>
                    <a:ext uri="{9D8B030D-6E8A-4147-A177-3AD203B41FA5}">
                      <a16:colId xmlns:a16="http://schemas.microsoft.com/office/drawing/2014/main" val="767528049"/>
                    </a:ext>
                  </a:extLst>
                </a:gridCol>
                <a:gridCol w="6148666">
                  <a:extLst>
                    <a:ext uri="{9D8B030D-6E8A-4147-A177-3AD203B41FA5}">
                      <a16:colId xmlns:a16="http://schemas.microsoft.com/office/drawing/2014/main" val="3720304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Inversão da Rota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90% atingido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Faltou uma cena de ejeção da nave quando o fugitivo atinge o final do jogo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77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Mudança de </a:t>
                      </a:r>
                      <a:r>
                        <a:rPr lang="pt-PT" sz="1100" dirty="0" err="1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Storyline</a:t>
                      </a:r>
                      <a:endParaRPr lang="pt-PT" sz="1100" dirty="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70% atingido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PT" sz="1100" dirty="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Faltou a inserção de cut-</a:t>
                      </a:r>
                      <a:r>
                        <a:rPr lang="pt-PT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scenes</a:t>
                      </a: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/explicação para os </a:t>
                      </a:r>
                      <a:r>
                        <a:rPr lang="pt-PT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players</a:t>
                      </a: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 contextualizarem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6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sz="1100" dirty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Nova filosofia de mapa</a:t>
                      </a:r>
                      <a:endParaRPr lang="pt-PT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 atingido</a:t>
                      </a:r>
                    </a:p>
                    <a:p>
                      <a:endParaRPr lang="pt-PT" sz="11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Novo modelo de mapa mais racional (em comparação com o mapa do banco), isto é: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 mapa divide-se em salas menores, cada uma correspondente a um puzzle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Desenho das salas mais fáceis de descrever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Criação de um novo PDF orientado ao trajeto que o progresso do jogo deve seguir, adequado ao mapa novo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481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Mudança do foco do jogo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 atingido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Rotinas dos guardas mais simples</a:t>
                      </a:r>
                    </a:p>
                    <a:p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Novos puzzles com códigos de abertura de portas, cores, símbolos, palavras e rotinas de guardas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46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accent1">
                              <a:lumMod val="50000"/>
                              <a:lumOff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High-Fidelity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rgbClr val="00B05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100% atingido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PT" sz="1100" dirty="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Assets</a:t>
                      </a: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de uma nave espacial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Menu inicial com uma imagem fiel ao jogo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Alguns modelos 3D feitos no </a:t>
                      </a:r>
                      <a:r>
                        <a:rPr lang="pt-PT" sz="1100" i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Blender</a:t>
                      </a: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(câmaras, </a:t>
                      </a:r>
                      <a:r>
                        <a:rPr lang="pt-PT" sz="11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key-pads</a:t>
                      </a: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portas…)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Símbolos feitos no </a:t>
                      </a:r>
                      <a:r>
                        <a:rPr lang="pt-PT" sz="1100" i="1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Figma</a:t>
                      </a:r>
                      <a:endParaRPr lang="pt-PT" sz="1100" i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1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Cones de visão das câmaras percetíveis ao Fugitivo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879886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37327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747620" y="347733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Fidelity</a:t>
            </a:r>
          </a:p>
        </p:txBody>
      </p:sp>
      <p:sp>
        <p:nvSpPr>
          <p:cNvPr id="5" name="Google Shape;1144;p42">
            <a:extLst>
              <a:ext uri="{FF2B5EF4-FFF2-40B4-BE49-F238E27FC236}">
                <a16:creationId xmlns:a16="http://schemas.microsoft.com/office/drawing/2014/main" id="{3F0F95E7-6944-6FB3-B96B-00D45172A472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1B0FE351-0D10-3D58-5080-8AAC28CD0330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KeyPad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155;p43">
            <a:extLst>
              <a:ext uri="{FF2B5EF4-FFF2-40B4-BE49-F238E27FC236}">
                <a16:creationId xmlns:a16="http://schemas.microsoft.com/office/drawing/2014/main" id="{F5E6BF69-EEC8-3AD7-E05E-0478DA1F2CC2}"/>
              </a:ext>
            </a:extLst>
          </p:cNvPr>
          <p:cNvSpPr txBox="1">
            <a:spLocks/>
          </p:cNvSpPr>
          <p:nvPr/>
        </p:nvSpPr>
        <p:spPr>
          <a:xfrm>
            <a:off x="549276" y="3379286"/>
            <a:ext cx="3649344" cy="3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2. 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3D</a:t>
            </a:r>
          </a:p>
        </p:txBody>
      </p:sp>
      <p:sp>
        <p:nvSpPr>
          <p:cNvPr id="10" name="Google Shape;1155;p43">
            <a:extLst>
              <a:ext uri="{FF2B5EF4-FFF2-40B4-BE49-F238E27FC236}">
                <a16:creationId xmlns:a16="http://schemas.microsoft.com/office/drawing/2014/main" id="{5718A106-17BD-3D57-C3A8-207175E95943}"/>
              </a:ext>
            </a:extLst>
          </p:cNvPr>
          <p:cNvSpPr txBox="1">
            <a:spLocks/>
          </p:cNvSpPr>
          <p:nvPr/>
        </p:nvSpPr>
        <p:spPr>
          <a:xfrm>
            <a:off x="4358203" y="3379286"/>
            <a:ext cx="3729360" cy="3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3. 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3BB142E-6ADF-7E83-F3BC-B597B0B0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67" y="1674132"/>
            <a:ext cx="1981259" cy="1619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497302-BA6D-B6A4-1DA3-079DD0D385FC}"/>
              </a:ext>
            </a:extLst>
          </p:cNvPr>
          <p:cNvSpPr txBox="1"/>
          <p:nvPr/>
        </p:nvSpPr>
        <p:spPr>
          <a:xfrm>
            <a:off x="2095782" y="3910639"/>
            <a:ext cx="48880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Podem ter cores diferentes</a:t>
            </a:r>
          </a:p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interação com os botões é feita com o clique do rato</a:t>
            </a:r>
            <a:endParaRPr lang="pt-PT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51" y="1535502"/>
            <a:ext cx="3107666" cy="1843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43193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747620" y="347733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Fidelity</a:t>
            </a:r>
          </a:p>
        </p:txBody>
      </p:sp>
      <p:sp>
        <p:nvSpPr>
          <p:cNvPr id="5" name="Google Shape;1144;p42">
            <a:extLst>
              <a:ext uri="{FF2B5EF4-FFF2-40B4-BE49-F238E27FC236}">
                <a16:creationId xmlns:a16="http://schemas.microsoft.com/office/drawing/2014/main" id="{3F0F95E7-6944-6FB3-B96B-00D45172A472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1B0FE351-0D10-3D58-5080-8AAC28CD0330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Câmara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155;p43">
            <a:extLst>
              <a:ext uri="{FF2B5EF4-FFF2-40B4-BE49-F238E27FC236}">
                <a16:creationId xmlns:a16="http://schemas.microsoft.com/office/drawing/2014/main" id="{F5E6BF69-EEC8-3AD7-E05E-0478DA1F2CC2}"/>
              </a:ext>
            </a:extLst>
          </p:cNvPr>
          <p:cNvSpPr txBox="1">
            <a:spLocks/>
          </p:cNvSpPr>
          <p:nvPr/>
        </p:nvSpPr>
        <p:spPr>
          <a:xfrm>
            <a:off x="549276" y="3379286"/>
            <a:ext cx="3729360" cy="41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4. 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3D</a:t>
            </a:r>
          </a:p>
        </p:txBody>
      </p:sp>
      <p:sp>
        <p:nvSpPr>
          <p:cNvPr id="10" name="Google Shape;1155;p43">
            <a:extLst>
              <a:ext uri="{FF2B5EF4-FFF2-40B4-BE49-F238E27FC236}">
                <a16:creationId xmlns:a16="http://schemas.microsoft.com/office/drawing/2014/main" id="{5718A106-17BD-3D57-C3A8-207175E95943}"/>
              </a:ext>
            </a:extLst>
          </p:cNvPr>
          <p:cNvSpPr txBox="1">
            <a:spLocks/>
          </p:cNvSpPr>
          <p:nvPr/>
        </p:nvSpPr>
        <p:spPr>
          <a:xfrm>
            <a:off x="4823172" y="3386515"/>
            <a:ext cx="3729360" cy="3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5. 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497302-BA6D-B6A4-1DA3-079DD0D385FC}"/>
              </a:ext>
            </a:extLst>
          </p:cNvPr>
          <p:cNvSpPr txBox="1"/>
          <p:nvPr/>
        </p:nvSpPr>
        <p:spPr>
          <a:xfrm>
            <a:off x="2095782" y="4089402"/>
            <a:ext cx="4888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Fugitivo perde o jogo se atravessar o cone de visão da câmara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785" y="1447339"/>
            <a:ext cx="3540135" cy="1928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22" y="1447339"/>
            <a:ext cx="3467468" cy="1946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3883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78000">
              <a:schemeClr val="lt2"/>
            </a:gs>
          </a:gsLst>
          <a:lin ang="16200038" scaled="0"/>
        </a:grad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44;p42"/>
          <p:cNvSpPr txBox="1">
            <a:spLocks/>
          </p:cNvSpPr>
          <p:nvPr/>
        </p:nvSpPr>
        <p:spPr>
          <a:xfrm>
            <a:off x="747620" y="347733"/>
            <a:ext cx="771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Fidelity</a:t>
            </a:r>
          </a:p>
        </p:txBody>
      </p:sp>
      <p:sp>
        <p:nvSpPr>
          <p:cNvPr id="5" name="Google Shape;1144;p42">
            <a:extLst>
              <a:ext uri="{FF2B5EF4-FFF2-40B4-BE49-F238E27FC236}">
                <a16:creationId xmlns:a16="http://schemas.microsoft.com/office/drawing/2014/main" id="{3F0F95E7-6944-6FB3-B96B-00D45172A472}"/>
              </a:ext>
            </a:extLst>
          </p:cNvPr>
          <p:cNvSpPr txBox="1">
            <a:spLocks/>
          </p:cNvSpPr>
          <p:nvPr/>
        </p:nvSpPr>
        <p:spPr>
          <a:xfrm>
            <a:off x="3960159" y="4433859"/>
            <a:ext cx="115925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pt-P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Presente</a:t>
            </a:r>
            <a:endParaRPr lang="pt-PT" sz="36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Google Shape;1144;p42">
            <a:extLst>
              <a:ext uri="{FF2B5EF4-FFF2-40B4-BE49-F238E27FC236}">
                <a16:creationId xmlns:a16="http://schemas.microsoft.com/office/drawing/2014/main" id="{1B0FE351-0D10-3D58-5080-8AAC28CD0330}"/>
              </a:ext>
            </a:extLst>
          </p:cNvPr>
          <p:cNvSpPr txBox="1">
            <a:spLocks/>
          </p:cNvSpPr>
          <p:nvPr/>
        </p:nvSpPr>
        <p:spPr>
          <a:xfrm>
            <a:off x="2905663" y="844044"/>
            <a:ext cx="3332673" cy="50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dirty="0">
                <a:latin typeface="Calibri" panose="020F0502020204030204" pitchFamily="34" charset="0"/>
                <a:cs typeface="Calibri" panose="020F0502020204030204" pitchFamily="34" charset="0"/>
              </a:rPr>
              <a:t>Porta</a:t>
            </a:r>
            <a:endParaRPr lang="pt-PT" sz="3200" b="1" dirty="0">
              <a:solidFill>
                <a:schemeClr val="accent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1155;p43">
            <a:extLst>
              <a:ext uri="{FF2B5EF4-FFF2-40B4-BE49-F238E27FC236}">
                <a16:creationId xmlns:a16="http://schemas.microsoft.com/office/drawing/2014/main" id="{F5E6BF69-EEC8-3AD7-E05E-0478DA1F2CC2}"/>
              </a:ext>
            </a:extLst>
          </p:cNvPr>
          <p:cNvSpPr txBox="1">
            <a:spLocks/>
          </p:cNvSpPr>
          <p:nvPr/>
        </p:nvSpPr>
        <p:spPr>
          <a:xfrm>
            <a:off x="445759" y="3583760"/>
            <a:ext cx="3729360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6. 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Modelos 3D</a:t>
            </a:r>
          </a:p>
        </p:txBody>
      </p:sp>
      <p:sp>
        <p:nvSpPr>
          <p:cNvPr id="10" name="Google Shape;1155;p43">
            <a:extLst>
              <a:ext uri="{FF2B5EF4-FFF2-40B4-BE49-F238E27FC236}">
                <a16:creationId xmlns:a16="http://schemas.microsoft.com/office/drawing/2014/main" id="{5718A106-17BD-3D57-C3A8-207175E95943}"/>
              </a:ext>
            </a:extLst>
          </p:cNvPr>
          <p:cNvSpPr txBox="1">
            <a:spLocks/>
          </p:cNvSpPr>
          <p:nvPr/>
        </p:nvSpPr>
        <p:spPr>
          <a:xfrm>
            <a:off x="4961752" y="3542957"/>
            <a:ext cx="3729360" cy="34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1600" dirty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Figura 7.  </a:t>
            </a:r>
            <a:r>
              <a:rPr lang="pt-PT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Animação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B497302-BA6D-B6A4-1DA3-079DD0D385FC}"/>
              </a:ext>
            </a:extLst>
          </p:cNvPr>
          <p:cNvSpPr txBox="1"/>
          <p:nvPr/>
        </p:nvSpPr>
        <p:spPr>
          <a:xfrm>
            <a:off x="1179946" y="4179409"/>
            <a:ext cx="6845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Algumas portas são acionadas ou por movimento (Guarda e/ou Fugitivo) ou por código</a:t>
            </a:r>
          </a:p>
          <a:p>
            <a:pPr algn="ctr"/>
            <a:endParaRPr lang="pt-PT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412" y="1477359"/>
            <a:ext cx="3414040" cy="19232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5" y="2264193"/>
            <a:ext cx="1927193" cy="11949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294" y="1748610"/>
            <a:ext cx="2086223" cy="12253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29" y="965599"/>
            <a:ext cx="1927210" cy="11511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/>
          <p:cNvSpPr txBox="1"/>
          <p:nvPr/>
        </p:nvSpPr>
        <p:spPr>
          <a:xfrm>
            <a:off x="8525648" y="4800620"/>
            <a:ext cx="522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6470448"/>
      </p:ext>
    </p:extLst>
  </p:cSld>
  <p:clrMapOvr>
    <a:masterClrMapping/>
  </p:clrMapOvr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2227</Words>
  <Application>Microsoft Office PowerPoint</Application>
  <PresentationFormat>On-screen Show (16:9)</PresentationFormat>
  <Paragraphs>262</Paragraphs>
  <Slides>25</Slides>
  <Notes>21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Anton</vt:lpstr>
      <vt:lpstr>Arial</vt:lpstr>
      <vt:lpstr>Barlow</vt:lpstr>
      <vt:lpstr>Calibri</vt:lpstr>
      <vt:lpstr>Wingdings</vt:lpstr>
      <vt:lpstr>Earth's Atmosphere Class by Slidesgo</vt:lpstr>
      <vt:lpstr>Estado do Projeto 15 ESCAPE THE SHIP</vt:lpstr>
      <vt:lpstr>PowerPoint Presentation</vt:lpstr>
      <vt:lpstr>PowerPoint Presentation</vt:lpstr>
      <vt:lpstr>PowerPoint Presentation</vt:lpstr>
      <vt:lpstr>Processo entre EP12 e EP15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ESCAPE THE SHIP</dc:title>
  <cp:lastModifiedBy>David Vaz</cp:lastModifiedBy>
  <cp:revision>228</cp:revision>
  <dcterms:modified xsi:type="dcterms:W3CDTF">2023-01-22T23:04:54Z</dcterms:modified>
</cp:coreProperties>
</file>